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2" r:id="rId2"/>
    <p:sldMasterId id="2147483667" r:id="rId3"/>
  </p:sldMasterIdLst>
  <p:notesMasterIdLst>
    <p:notesMasterId r:id="rId44"/>
  </p:notesMasterIdLst>
  <p:handoutMasterIdLst>
    <p:handoutMasterId r:id="rId45"/>
  </p:handoutMasterIdLst>
  <p:sldIdLst>
    <p:sldId id="2076138799" r:id="rId4"/>
    <p:sldId id="2148" r:id="rId5"/>
    <p:sldId id="2176" r:id="rId6"/>
    <p:sldId id="333" r:id="rId7"/>
    <p:sldId id="2175" r:id="rId8"/>
    <p:sldId id="2076138771" r:id="rId9"/>
    <p:sldId id="2076138772" r:id="rId10"/>
    <p:sldId id="2076138773" r:id="rId11"/>
    <p:sldId id="2076138774" r:id="rId12"/>
    <p:sldId id="2076138775" r:id="rId13"/>
    <p:sldId id="2076138776" r:id="rId14"/>
    <p:sldId id="2076138768" r:id="rId15"/>
    <p:sldId id="2076138777" r:id="rId16"/>
    <p:sldId id="2076138778" r:id="rId17"/>
    <p:sldId id="2076138779" r:id="rId18"/>
    <p:sldId id="2076138780" r:id="rId19"/>
    <p:sldId id="2076138781" r:id="rId20"/>
    <p:sldId id="2076138782" r:id="rId21"/>
    <p:sldId id="2076138766" r:id="rId22"/>
    <p:sldId id="2076138783" r:id="rId23"/>
    <p:sldId id="2076138784" r:id="rId24"/>
    <p:sldId id="2076138767" r:id="rId25"/>
    <p:sldId id="2076138785" r:id="rId26"/>
    <p:sldId id="2076138786" r:id="rId27"/>
    <p:sldId id="2076138787" r:id="rId28"/>
    <p:sldId id="2076138788" r:id="rId29"/>
    <p:sldId id="2076138769" r:id="rId30"/>
    <p:sldId id="2076138789" r:id="rId31"/>
    <p:sldId id="2076138790" r:id="rId32"/>
    <p:sldId id="2076138793" r:id="rId33"/>
    <p:sldId id="2076138770" r:id="rId34"/>
    <p:sldId id="2076138791" r:id="rId35"/>
    <p:sldId id="2076138792" r:id="rId36"/>
    <p:sldId id="2076138794" r:id="rId37"/>
    <p:sldId id="2076138795" r:id="rId38"/>
    <p:sldId id="2076138796" r:id="rId39"/>
    <p:sldId id="2076138797" r:id="rId40"/>
    <p:sldId id="2076138798" r:id="rId41"/>
    <p:sldId id="2182" r:id="rId42"/>
    <p:sldId id="2152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5C6B2-7211-4143-8D95-F58E198445D9}" v="285" dt="2020-11-16T08:11:26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58ED46-BB1D-47FD-B248-40E064CD69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E427B-AD64-4BE7-B4C9-9C8A8D9F10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9579C-35FE-4F13-93C0-926EBD20DEB2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BE069-5505-44E0-B358-DE7CCF633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13AC-D25B-4D87-9DFE-C661DFEA0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15211-45C4-43C2-9DFD-CAA2C9786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769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33282-304C-4B4D-A7F0-CF02E5C753A4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34B4D-DE11-46C8-9BE5-200CDCB7D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25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34B4D-DE11-46C8-9BE5-200CDCB7D3A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55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34B4D-DE11-46C8-9BE5-200CDCB7D3A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77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2FF4-A214-421B-9C70-4362E7353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25BE0-FF9E-455E-8CF6-60F6E38A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F870C-FB73-4C77-B0F5-9732C93B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9B72-3281-43DC-B829-0467F9F3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F247E-5819-428D-9C06-F0DCBCE6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6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3CA-6C77-44C5-9F65-7D2D8ED9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F6CC7-99B2-495C-B4D7-C008715EF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1081E-3741-4B1F-B37E-64B104FD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35F62-EF3E-4E95-AE1E-75EC4011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DDE9B-2DE4-4D51-B9A2-A6D1720B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26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B1E57-FFC4-44A7-A048-A9003B26F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BC92E-A213-4951-8EA9-6B6558E00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B8099-14D2-4925-8F8F-E68B292A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5AEE-7206-44B4-B93A-1895480F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1114B-46D6-41B9-BFD7-8DBAEA9D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366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-1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E1322E-7833-6444-92BA-A96DB7081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461" y="-14461"/>
            <a:ext cx="7861540" cy="687246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283811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-2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460204-7551-C64F-82E1-8F2F8F27F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632" y="-210956"/>
            <a:ext cx="7279912" cy="727991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26044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-02_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4113B2-80DF-9E4D-BBB5-69DB90D0E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3319" y="0"/>
            <a:ext cx="1598681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FB2FDE-FACC-2840-8F4A-9D36EF585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901" y="593871"/>
            <a:ext cx="9144000" cy="525502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3000" b="1" i="0">
                <a:solidFill>
                  <a:srgbClr val="141B4D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1E3388-3FB6-0040-A73A-315A5517A6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5826" y="593871"/>
            <a:ext cx="358155" cy="25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2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2" y="0"/>
            <a:ext cx="1218751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4762" y="0"/>
            <a:ext cx="12192000" cy="6858000"/>
          </a:xfrm>
          <a:prstGeom prst="rect">
            <a:avLst/>
          </a:prstGeom>
          <a:solidFill>
            <a:srgbClr val="202234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54088" y="631732"/>
            <a:ext cx="10274300" cy="55160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54088" y="1815073"/>
            <a:ext cx="10274300" cy="3859586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quote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1091" y="6211514"/>
            <a:ext cx="10274300" cy="2896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source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19E311E-2997-4550-BF04-779674069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2463" y="6356350"/>
            <a:ext cx="549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A2B51749-0D3E-D643-963C-1E54B1142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3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10127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1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E1322E-7833-6444-92BA-A96DB7081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461" y="-14461"/>
            <a:ext cx="7861540" cy="687246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2332143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2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460204-7551-C64F-82E1-8F2F8F27F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632" y="-210956"/>
            <a:ext cx="7279912" cy="727991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3479914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AE35A-B371-1348-81CE-22CECF018F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8958" y="2803764"/>
            <a:ext cx="9133528" cy="1402476"/>
          </a:xfrm>
          <a:prstGeom prst="rect">
            <a:avLst/>
          </a:prstGeom>
        </p:spPr>
        <p:txBody>
          <a:bodyPr anchor="t" anchorCtr="0"/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Длинное название</a:t>
            </a:r>
            <a:br>
              <a:rPr lang="ru-RU"/>
            </a:br>
            <a:r>
              <a:rPr lang="ru-RU"/>
              <a:t>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FB2FDE-FACC-2840-8F4A-9D36EF585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18958" y="4313116"/>
            <a:ext cx="9133528" cy="5255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Подробная тема доклада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14604367-2B9B-FB4F-AF1F-5F63005D9F9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318958" y="5615288"/>
            <a:ext cx="9133528" cy="3751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Имя Фамилия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596ED4DC-39CA-A44D-A39B-429862BF096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318958" y="5997930"/>
            <a:ext cx="9133528" cy="37512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Должность / Компания</a:t>
            </a:r>
          </a:p>
        </p:txBody>
      </p:sp>
    </p:spTree>
    <p:extLst>
      <p:ext uri="{BB962C8B-B14F-4D97-AF65-F5344CB8AC3E}">
        <p14:creationId xmlns:p14="http://schemas.microsoft.com/office/powerpoint/2010/main" val="343230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777A-C99A-467B-B927-C309B0B4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2FBA-C111-4D64-AE81-A730EE83A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4E95-2146-41CC-AD1A-8198FBDB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E3399-194A-46DA-884C-031BD844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521C2-F164-4973-AE64-6C2BDF2A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271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2_СП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CA8E7-4C45-D04F-B024-B6D317C615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8959" y="3236026"/>
            <a:ext cx="9193488" cy="1402476"/>
          </a:xfrm>
          <a:prstGeom prst="rect">
            <a:avLst/>
          </a:prstGeom>
        </p:spPr>
        <p:txBody>
          <a:bodyPr anchor="t" anchorCtr="0"/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внимание!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56CBAEE-5FE7-5F46-8B0D-E5B2D15C9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8960" y="4835667"/>
            <a:ext cx="9193488" cy="1402476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Разместите свои контактные данные</a:t>
            </a:r>
          </a:p>
          <a:p>
            <a:pPr lvl="0"/>
            <a:r>
              <a:rPr lang="ru-RU"/>
              <a:t>для вопросов аудитории </a:t>
            </a:r>
          </a:p>
        </p:txBody>
      </p:sp>
    </p:spTree>
    <p:extLst>
      <p:ext uri="{BB962C8B-B14F-4D97-AF65-F5344CB8AC3E}">
        <p14:creationId xmlns:p14="http://schemas.microsoft.com/office/powerpoint/2010/main" val="3299832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4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348F-AFE4-41F4-8A21-822667CC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93323-300F-4954-8ED2-7C8F3719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72D4-14B5-42C2-BEC8-0DBEE3E0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EE25A-117B-45BB-B5F5-03EFD161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0DAF5-3C80-4C65-A07B-DDAE8633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3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D955-47AE-484B-A422-32643E8F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3C778-F376-44E4-9B69-5603E0810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19781-A5CC-40B8-9A54-2C240814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BE7D7-6698-49E4-9FDB-9428609B6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EC6E4-5275-4C27-BCE0-6111255E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7232C-39BF-46DA-8015-C6919D13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2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F2D3-9F18-486F-9925-62C65DA5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BCD89-8300-4BB5-BA1F-B9B12E54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8FB04-EA08-42D1-A679-C5B9AA430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D9FF6-F198-451B-AA31-69615EC20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797FC-0CBA-4A2F-845A-CD41113C9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6A855-8678-4CCC-8497-C3E68E1D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0EFD7-0480-49D1-899F-56C7EEF7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67B3C-177C-404A-9844-D308AB14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48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EFBB-D06E-4ABB-BFFE-E21D3C02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381DB-A595-4E76-8DC6-CEC2EEF3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498E-FA21-4A44-A91D-6AB92F08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846FD-04F4-4949-A1F1-C9A55796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D153D-B4C4-4601-8248-3A82A1FD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5DB08-7404-4F4D-8B74-B7BDA124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3094-A50E-44E6-A901-EC66735A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01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1132-F18E-431C-9E1F-7928530B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77AD-DA44-481A-B071-2479992BA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A75EC-09D4-465B-996F-4CC69D6F9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BA877-3F5A-4424-BCA2-069B9982A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A406E-E5C4-4EB8-AE67-BECAE2E9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0A61C-B034-4448-A1D4-E1C1EEB8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00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6EDB-3BB0-4CD9-AC48-9678F594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463F8-8D68-4ABA-BF9A-EC7F07668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73FFC-6FE7-4B48-95CC-85C92F5A4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C2DEF-A8EF-45CC-B79A-CACA04AC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1A983-9C82-4C23-B81F-678F27F8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13D3-4573-414A-9747-34803475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4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90A1C-18BB-4C33-B369-01E26E86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72B23-3D8A-4B7A-95E3-CF91A527A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E69BD-C821-4D79-A2EF-1FB012845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BCCB-EADE-42D7-A1ED-DB20927AD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E63E-071B-459F-ABBD-68CAC4541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17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93DF91-9A1E-8148-BE6D-48C95A699729}"/>
              </a:ext>
            </a:extLst>
          </p:cNvPr>
          <p:cNvSpPr/>
          <p:nvPr userDrawn="1"/>
        </p:nvSpPr>
        <p:spPr>
          <a:xfrm>
            <a:off x="0" y="2725423"/>
            <a:ext cx="12192000" cy="4132577"/>
          </a:xfrm>
          <a:prstGeom prst="rect">
            <a:avLst/>
          </a:prstGeom>
          <a:solidFill>
            <a:srgbClr val="141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C80D7D-F9CA-DE48-9311-59D7156E1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598224" y="-465369"/>
            <a:ext cx="537323" cy="38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4D4FC4-3E39-024D-A3F6-0350B2ECF80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24B71F-9238-F142-8378-A2BB270F0EAF}"/>
              </a:ext>
            </a:extLst>
          </p:cNvPr>
          <p:cNvSpPr/>
          <p:nvPr userDrawn="1"/>
        </p:nvSpPr>
        <p:spPr>
          <a:xfrm>
            <a:off x="0" y="0"/>
            <a:ext cx="1598680" cy="6858000"/>
          </a:xfrm>
          <a:prstGeom prst="rect">
            <a:avLst/>
          </a:prstGeom>
          <a:solidFill>
            <a:srgbClr val="141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3DF1A4-C613-3C46-AF70-5CAD4E0DAB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744" y="502921"/>
            <a:ext cx="811192" cy="58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3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tm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-365/compliance/search-the-audit-log-in-security-and-compliance?view=o365-worldwide#audited-activitie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microsoft-365/compliance/search-the-audit-log-in-security-and-compliance?view=o365-worldwide#frequently-asked-questions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microsoft.com/en-us/Azure/vs-azure-tools-storage-manage-with-storage-explorer?tabs=windows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cs.microsoft.com/en-us/azure/storage/blobs/storage-blobs-overview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azure-monitor-log-analytics-data-export-is-in-public-preview/#:~:text=As%20it%E2%80%99s%20being%20collected%2C%20data%20from%20selected%20tables,a%20data%20export%20rule%20for%20a%20SecurityEvent%20table." TargetMode="External"/><Relationship Id="rId2" Type="http://schemas.openxmlformats.org/officeDocument/2006/relationships/hyperlink" Target="https://dev.loganalytics.io/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event-hubs/event-hubs-features#:~:text=%20Features%20and%20terminology%20in%20Azure%20Event%20Hubs,producer%2C%20or...%204%20Next%20steps.%20%20More%2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eloper.microsoft.com/en-us/graph/graph-explorer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%7bversion%7d/%7bresource%7d?query-parameters" TargetMode="External"/><Relationship Id="rId2" Type="http://schemas.openxmlformats.org/officeDocument/2006/relationships/hyperlink" Target="https://login.microsoftonline.com/%7bTenantID%7d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cs.microsoft.com/en-us/graph/use-the-api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ge.office.com/api/v1.0/%7bTenantID%7d/activity/feed" TargetMode="External"/><Relationship Id="rId2" Type="http://schemas.openxmlformats.org/officeDocument/2006/relationships/hyperlink" Target="https://login.windows.net/%7bTenantID%7d/oauth2/token/%7bTenantID%7d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cs.microsoft.com/en-us/office/office-365-management-api/office-365-management-activity-api-referenc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loud-app-security/siem#supported-siem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security/threat-protection/microsoft-defender-atp/raw-data-export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MicrosoftTranslatorConversation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intro">
            <a:hlinkClick r:id="" action="ppaction://media"/>
            <a:extLst>
              <a:ext uri="{FF2B5EF4-FFF2-40B4-BE49-F238E27FC236}">
                <a16:creationId xmlns:a16="http://schemas.microsoft.com/office/drawing/2014/main" id="{97E9EE41-6A3C-448F-89D3-B95D1B9BF9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1" time="50"/>
                    <p14:bmk name="bookmark1_exit" time="2764"/>
                    <p14:bmk name="bookmark2" time="2814"/>
                    <p14:bmk name="bookmark2_exit" time="5578"/>
                    <p14:bmk name="bookmark3" time="5628"/>
                    <p14:bmk name="bookmark3_exit" time="8392"/>
                    <p14:bmk name="bookmark4" time="8442"/>
                    <p14:bmk name="bookmark4_exit" time="11206"/>
                    <p14:bmk name="bookmark5" time="11256"/>
                    <p14:bmk name="bookmark5_exit" time="1402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914400"/>
            <a:ext cx="5181600" cy="44098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CE51583-F66E-4380-8F68-EC15728666ED}"/>
              </a:ext>
            </a:extLst>
          </p:cNvPr>
          <p:cNvGrpSpPr/>
          <p:nvPr/>
        </p:nvGrpSpPr>
        <p:grpSpPr>
          <a:xfrm>
            <a:off x="914400" y="6027003"/>
            <a:ext cx="5181600" cy="830997"/>
            <a:chOff x="914400" y="6027003"/>
            <a:chExt cx="5181600" cy="830997"/>
          </a:xfrm>
        </p:grpSpPr>
        <p:pic>
          <p:nvPicPr>
            <p:cNvPr id="4" name="img_logo">
              <a:extLst>
                <a:ext uri="{FF2B5EF4-FFF2-40B4-BE49-F238E27FC236}">
                  <a16:creationId xmlns:a16="http://schemas.microsoft.com/office/drawing/2014/main" id="{DC5D6D44-EBB0-4746-AB95-4FD314951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6426200"/>
              <a:ext cx="698500" cy="431800"/>
            </a:xfrm>
            <a:prstGeom prst="rect">
              <a:avLst/>
            </a:prstGeom>
          </p:spPr>
        </p:pic>
        <p:sp>
          <p:nvSpPr>
            <p:cNvPr id="5" name="txt_footer">
              <a:extLst>
                <a:ext uri="{FF2B5EF4-FFF2-40B4-BE49-F238E27FC236}">
                  <a16:creationId xmlns:a16="http://schemas.microsoft.com/office/drawing/2014/main" id="{08BA22E0-C6B8-4E58-ADD1-2F9641100080}"/>
                </a:ext>
              </a:extLst>
            </p:cNvPr>
            <p:cNvSpPr txBox="1"/>
            <p:nvPr/>
          </p:nvSpPr>
          <p:spPr>
            <a:xfrm>
              <a:off x="1612900" y="6027003"/>
              <a:ext cx="4483100" cy="830997"/>
            </a:xfrm>
            <a:prstGeom prst="rect">
              <a:avLst/>
            </a:prstGeom>
            <a:pattFill prst="pct5">
              <a:fgClr>
                <a:srgbClr val="000000">
                  <a:alpha val="0"/>
                </a:srgbClr>
              </a:fgClr>
              <a:bgClr>
                <a:srgbClr val="000000">
                  <a:alpha val="0"/>
                </a:srgbClr>
              </a:bgClr>
            </a:pattFill>
            <a:ln w="0" cap="flat" cmpd="sng" algn="ctr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rtlCol="0">
              <a:spAutoFit/>
            </a:bodyPr>
            <a:lstStyle/>
            <a:p>
              <a:r>
                <a:rPr lang="ru-RU" sz="1200">
                  <a:solidFill>
                    <a:srgbClr val="777777"/>
                  </a:solidFill>
                  <a:latin typeface="Segoe UI" panose="020B0502040204020203" pitchFamily="34" charset="0"/>
                </a:rPr>
                <a:t>Microsoft Translator работает на основе машинного обучения. Любая предоставляемая вами голосовая или текстовая информация будет использоваться для улучшения продуктов и услуг Microsoft.</a:t>
              </a:r>
            </a:p>
          </p:txBody>
        </p:sp>
      </p:grpSp>
      <p:sp>
        <p:nvSpPr>
          <p:cNvPr id="6" name="txt_0">
            <a:extLst>
              <a:ext uri="{FF2B5EF4-FFF2-40B4-BE49-F238E27FC236}">
                <a16:creationId xmlns:a16="http://schemas.microsoft.com/office/drawing/2014/main" id="{0A2DF240-1277-42DC-96C0-BBDDE9D8B221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ru-RU" sz="2600">
                <a:solidFill>
                  <a:srgbClr val="777777"/>
                </a:solidFill>
                <a:latin typeface="Segoe UI" panose="020B0502040204020203" pitchFamily="34" charset="0"/>
              </a:rPr>
              <a:t>Смотрите эту презентация </a:t>
            </a:r>
            <a:r>
              <a:rPr lang="ru-RU" sz="2600" b="1">
                <a:solidFill>
                  <a:srgbClr val="0F7C10"/>
                </a:solidFill>
                <a:latin typeface="Segoe UI" panose="020B0502040204020203" pitchFamily="34" charset="0"/>
              </a:rPr>
              <a:t>на своем языке</a:t>
            </a:r>
            <a:r>
              <a:rPr lang="ru-RU" sz="2600">
                <a:solidFill>
                  <a:srgbClr val="777777"/>
                </a:solidFill>
                <a:latin typeface="Segoe UI" panose="020B0502040204020203" pitchFamily="34" charset="0"/>
              </a:rPr>
              <a:t> в приложении Microsoft Translator или же в любой веб-браузере.</a:t>
            </a:r>
          </a:p>
        </p:txBody>
      </p:sp>
      <p:sp>
        <p:nvSpPr>
          <p:cNvPr id="7" name="txt_1">
            <a:extLst>
              <a:ext uri="{FF2B5EF4-FFF2-40B4-BE49-F238E27FC236}">
                <a16:creationId xmlns:a16="http://schemas.microsoft.com/office/drawing/2014/main" id="{F87066E8-966C-4900-9DDB-F4336D582E2B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en-US" sz="2600">
                <a:solidFill>
                  <a:srgbClr val="777777"/>
                </a:solidFill>
                <a:latin typeface="Segoe UI" panose="020B0502040204020203" pitchFamily="34" charset="0"/>
              </a:rPr>
              <a:t>Follow along with this presentation </a:t>
            </a:r>
            <a:r>
              <a:rPr lang="en-US" sz="2600" b="1">
                <a:solidFill>
                  <a:srgbClr val="0F7C10"/>
                </a:solidFill>
                <a:latin typeface="Segoe UI" panose="020B0502040204020203" pitchFamily="34" charset="0"/>
              </a:rPr>
              <a:t>in your language</a:t>
            </a:r>
            <a:r>
              <a:rPr lang="en-US" sz="2600">
                <a:solidFill>
                  <a:srgbClr val="777777"/>
                </a:solidFill>
                <a:latin typeface="Segoe UI" panose="020B0502040204020203" pitchFamily="34" charset="0"/>
              </a:rPr>
              <a:t> on the Microsoft Translator app or on any web browser.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xt_2">
            <a:extLst>
              <a:ext uri="{FF2B5EF4-FFF2-40B4-BE49-F238E27FC236}">
                <a16:creationId xmlns:a16="http://schemas.microsoft.com/office/drawing/2014/main" id="{9D913263-BA80-4D7B-A12E-753A9252730D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de-DE" sz="2600">
                <a:solidFill>
                  <a:srgbClr val="777777"/>
                </a:solidFill>
                <a:latin typeface="Segoe UI" panose="020B0502040204020203" pitchFamily="34" charset="0"/>
              </a:rPr>
              <a:t>Verfolgen Sie diese Präsentation </a:t>
            </a:r>
            <a:r>
              <a:rPr lang="de-DE" sz="2600" b="1">
                <a:solidFill>
                  <a:srgbClr val="0F7C10"/>
                </a:solidFill>
                <a:latin typeface="Segoe UI" panose="020B0502040204020203" pitchFamily="34" charset="0"/>
              </a:rPr>
              <a:t>in Ihrer Sprache</a:t>
            </a:r>
            <a:r>
              <a:rPr lang="de-DE" sz="2600">
                <a:solidFill>
                  <a:srgbClr val="777777"/>
                </a:solidFill>
                <a:latin typeface="Segoe UI" panose="020B0502040204020203" pitchFamily="34" charset="0"/>
              </a:rPr>
              <a:t>, auf der Microsoft Translator-App oder einem beliebigen anderen Web-Browser.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txt_3">
            <a:extLst>
              <a:ext uri="{FF2B5EF4-FFF2-40B4-BE49-F238E27FC236}">
                <a16:creationId xmlns:a16="http://schemas.microsoft.com/office/drawing/2014/main" id="{CE2D607E-0874-4E2D-B49B-E391C8160A4D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fr-FR" sz="2600">
                <a:solidFill>
                  <a:srgbClr val="777777"/>
                </a:solidFill>
                <a:latin typeface="Segoe UI" panose="020B0502040204020203" pitchFamily="34" charset="0"/>
              </a:rPr>
              <a:t>Suivez cette présentation </a:t>
            </a:r>
            <a:r>
              <a:rPr lang="fr-FR" sz="2600" b="1">
                <a:solidFill>
                  <a:srgbClr val="0F7C10"/>
                </a:solidFill>
                <a:latin typeface="Segoe UI" panose="020B0502040204020203" pitchFamily="34" charset="0"/>
              </a:rPr>
              <a:t>dans votre langue</a:t>
            </a:r>
            <a:r>
              <a:rPr lang="fr-FR" sz="2600">
                <a:solidFill>
                  <a:srgbClr val="777777"/>
                </a:solidFill>
                <a:latin typeface="Segoe UI" panose="020B0502040204020203" pitchFamily="34" charset="0"/>
              </a:rPr>
              <a:t> sur l'application « Microsoft Translator » ou sur n'importe quel navigateur Web.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txt_4">
            <a:extLst>
              <a:ext uri="{FF2B5EF4-FFF2-40B4-BE49-F238E27FC236}">
                <a16:creationId xmlns:a16="http://schemas.microsoft.com/office/drawing/2014/main" id="{F5FDCB26-9E81-47DB-9A58-56B90B0642FD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zh-CN" altLang="en-US" sz="2600">
                <a:solidFill>
                  <a:srgbClr val="777777"/>
                </a:solidFill>
                <a:latin typeface="Segoe UI" panose="020B0502040204020203" pitchFamily="34" charset="0"/>
              </a:rPr>
              <a:t>在微软翻译（</a:t>
            </a:r>
            <a:r>
              <a:rPr lang="en-US" altLang="zh-CN" sz="2600">
                <a:solidFill>
                  <a:srgbClr val="777777"/>
                </a:solidFill>
                <a:latin typeface="Segoe UI" panose="020B0502040204020203" pitchFamily="34" charset="0"/>
              </a:rPr>
              <a:t>Microsoft Translator</a:t>
            </a:r>
            <a:r>
              <a:rPr lang="zh-CN" altLang="en-US" sz="2600">
                <a:solidFill>
                  <a:srgbClr val="777777"/>
                </a:solidFill>
                <a:latin typeface="Segoe UI" panose="020B0502040204020203" pitchFamily="34" charset="0"/>
              </a:rPr>
              <a:t>）应用或任何网页浏览器上跟随此演示文稿 ，请选择您首选语言版本的演示文稿。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mp">
            <a:extLst>
              <a:ext uri="{FF2B5EF4-FFF2-40B4-BE49-F238E27FC236}">
                <a16:creationId xmlns:a16="http://schemas.microsoft.com/office/drawing/2014/main" id="{833D2B50-A03A-4E35-9F6C-FC89108F5467}"/>
              </a:ext>
            </a:extLst>
          </p:cNvPr>
          <p:cNvSpPr/>
          <p:nvPr/>
        </p:nvSpPr>
        <p:spPr>
          <a:xfrm>
            <a:off x="6096000" y="635000"/>
            <a:ext cx="1270000" cy="1692771"/>
          </a:xfrm>
          <a:prstGeom prst="rect">
            <a:avLst/>
          </a:prstGeom>
          <a:solidFill>
            <a:srgbClr val="77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xt_link">
            <a:extLst>
              <a:ext uri="{FF2B5EF4-FFF2-40B4-BE49-F238E27FC236}">
                <a16:creationId xmlns:a16="http://schemas.microsoft.com/office/drawing/2014/main" id="{AA5DB135-4CAF-402C-B161-5B457C7D99AD}"/>
              </a:ext>
            </a:extLst>
          </p:cNvPr>
          <p:cNvSpPr txBox="1"/>
          <p:nvPr/>
        </p:nvSpPr>
        <p:spPr>
          <a:xfrm>
            <a:off x="6096000" y="2962771"/>
            <a:ext cx="6096000" cy="492443"/>
          </a:xfrm>
          <a:prstGeom prst="rect">
            <a:avLst/>
          </a:prstGeom>
          <a:pattFill prst="pct5">
            <a:fgClr>
              <a:srgbClr val="000000">
                <a:alpha val="0"/>
              </a:srgbClr>
            </a:fgClr>
            <a:bgClr>
              <a:srgbClr val="000000">
                <a:alpha val="0"/>
              </a:srgbClr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en-US" sz="2600">
                <a:solidFill>
                  <a:srgbClr val="0F7C10"/>
                </a:solidFill>
                <a:latin typeface="Segoe UI" panose="020B0502040204020203" pitchFamily="34" charset="0"/>
              </a:rPr>
              <a:t>www.translate.it/DWHKC</a:t>
            </a:r>
            <a:endParaRPr lang="ru-RU" sz="2600">
              <a:solidFill>
                <a:srgbClr val="0F7C10"/>
              </a:solidFill>
              <a:latin typeface="Segoe UI" panose="020B0502040204020203" pitchFamily="34" charset="0"/>
            </a:endParaRPr>
          </a:p>
        </p:txBody>
      </p:sp>
      <p:pic>
        <p:nvPicPr>
          <p:cNvPr id="14" name="img_qr">
            <a:extLst>
              <a:ext uri="{FF2B5EF4-FFF2-40B4-BE49-F238E27FC236}">
                <a16:creationId xmlns:a16="http://schemas.microsoft.com/office/drawing/2014/main" id="{77ECEDE5-6FFE-45F0-A8DB-E0C71FB88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90214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4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04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1"/>
                      </p:tgtEl>
                    </p:cond>
                  </p:nextCondLst>
                </p:seq>
                <p:seq concurrent="1" nextAc="seek">
                  <p:cTn id="19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1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1_exit"/>
                      </p:tgtEl>
                    </p:cond>
                  </p:nextCondLst>
                </p:seq>
                <p:seq concurrent="1" nextAc="seek">
                  <p:cTn id="25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" fill="hold">
                          <p:stCondLst>
                            <p:cond delay="0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2"/>
                      </p:tgtEl>
                    </p:cond>
                  </p:nextCondLst>
                </p:seq>
                <p:seq concurrent="1" nextAc="seek">
                  <p:cTn id="31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2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2" fill="hold">
                          <p:stCondLst>
                            <p:cond delay="0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2_exit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3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3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3_exit"/>
                      </p:tgtEl>
                    </p:cond>
                  </p:nextCondLst>
                </p:seq>
                <p:seq concurrent="1" nextAc="seek">
                  <p:cTn id="49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0" fill="hold">
                          <p:stCondLst>
                            <p:cond delay="0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4"/>
                      </p:tgtEl>
                    </p:cond>
                  </p:nextCondLst>
                </p:seq>
                <p:seq concurrent="1" nextAc="seek">
                  <p:cTn id="55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4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" fill="hold">
                          <p:stCondLst>
                            <p:cond delay="0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4_exit"/>
                      </p:tgtEl>
                    </p:cond>
                  </p:nextCondLst>
                </p:seq>
                <p:seq concurrent="1" nextAc="seek">
                  <p:cTn id="61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2" fill="hold">
                          <p:stCondLst>
                            <p:cond delay="0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5"/>
                      </p:tgtEl>
                    </p:cond>
                  </p:nextCondLst>
                </p:seq>
                <p:seq concurrent="1" nextAc="seek">
                  <p:cTn id="67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5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" fill="hold">
                          <p:stCondLst>
                            <p:cond delay="0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5_exit"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04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E22678-D6B0-4CBB-8882-0AA9C7A3F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O365 Unified Audit Log</a:t>
            </a:r>
            <a:endParaRPr lang="ru-RU" dirty="0"/>
          </a:p>
          <a:p>
            <a:endParaRPr lang="ru-RU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0A771-E8D2-4813-80C3-ED5D768FE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3" r="8212"/>
          <a:stretch/>
        </p:blipFill>
        <p:spPr>
          <a:xfrm>
            <a:off x="4022188" y="1901309"/>
            <a:ext cx="6233160" cy="4066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34454-7BEB-4A71-9309-56699A51A3C0}"/>
              </a:ext>
            </a:extLst>
          </p:cNvPr>
          <p:cNvSpPr txBox="1"/>
          <p:nvPr/>
        </p:nvSpPr>
        <p:spPr>
          <a:xfrm>
            <a:off x="465993" y="1415402"/>
            <a:ext cx="6094826" cy="425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Administrative actions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Sign-on information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User actions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DLP alerts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eDiscovery requests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Depending on subscription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492A7-0523-4C0B-8631-7BBB84BBCB23}"/>
              </a:ext>
            </a:extLst>
          </p:cNvPr>
          <p:cNvSpPr txBox="1"/>
          <p:nvPr/>
        </p:nvSpPr>
        <p:spPr>
          <a:xfrm>
            <a:off x="4022188" y="1415402"/>
            <a:ext cx="609482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ru-RU" sz="1800" dirty="0"/>
              <a:t>Планирует</a:t>
            </a:r>
            <a:r>
              <a:rPr lang="ru-RU" dirty="0"/>
              <a:t>ся включить по умолчанию. Но пока… 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0CF4C-95B8-49FA-B366-FE578B626C0B}"/>
              </a:ext>
            </a:extLst>
          </p:cNvPr>
          <p:cNvSpPr txBox="1"/>
          <p:nvPr/>
        </p:nvSpPr>
        <p:spPr>
          <a:xfrm>
            <a:off x="233876" y="6112256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Search the audit log in the Security &amp; Compliance Center - Microsoft 365 Compliance | Microsoft Docs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39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19834F4-AD7C-4C54-ABEC-9538806041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Глубина хранения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86B89-6259-440F-A2B7-F188B1DDFD09}"/>
              </a:ext>
            </a:extLst>
          </p:cNvPr>
          <p:cNvSpPr txBox="1"/>
          <p:nvPr/>
        </p:nvSpPr>
        <p:spPr>
          <a:xfrm>
            <a:off x="5637627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05F3C-321F-4428-9060-C1FACCD8446F}"/>
              </a:ext>
            </a:extLst>
          </p:cNvPr>
          <p:cNvSpPr txBox="1"/>
          <p:nvPr/>
        </p:nvSpPr>
        <p:spPr>
          <a:xfrm>
            <a:off x="501605" y="1722421"/>
            <a:ext cx="9329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пользователей с лицензиями </a:t>
            </a:r>
            <a:r>
              <a:rPr lang="en-US" dirty="0"/>
              <a:t>Office 365 E5 </a:t>
            </a:r>
            <a:r>
              <a:rPr lang="ru-RU" dirty="0"/>
              <a:t>или</a:t>
            </a:r>
            <a:r>
              <a:rPr lang="en-US" dirty="0"/>
              <a:t> Microsoft E5 (</a:t>
            </a:r>
            <a:r>
              <a:rPr lang="ru-RU" dirty="0"/>
              <a:t>или</a:t>
            </a:r>
            <a:r>
              <a:rPr lang="en-US" dirty="0"/>
              <a:t> Microsoft 365 E5 add-on)</a:t>
            </a:r>
            <a:r>
              <a:rPr lang="ru-RU" dirty="0"/>
              <a:t> политика может разрешать хранение до 1 года.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всех остальных – 90 дней.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Интерфейс позволяет выгружать 30 дней.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365 Management API </a:t>
            </a:r>
            <a:r>
              <a:rPr lang="ru-RU" dirty="0"/>
              <a:t>предоставляет журналы за последние 7 дней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E00F3-7AFA-4086-B89D-9859E12AF571}"/>
              </a:ext>
            </a:extLst>
          </p:cNvPr>
          <p:cNvSpPr txBox="1"/>
          <p:nvPr/>
        </p:nvSpPr>
        <p:spPr>
          <a:xfrm>
            <a:off x="381586" y="5940963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Search the audit log in the Security &amp; Compliance Center - Microsoft 365 Compliance | Microsoft Docs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300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82A7-5A8C-49DC-82C2-3CF84A8A4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Diagnostic settings </a:t>
            </a:r>
            <a:br>
              <a:rPr lang="en-US" dirty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B1654-8729-41AB-90A0-B1A2AF1C3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17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0619DA1-DF64-40D8-A0DD-5E2DEC768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Diagnostic Settings 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A100C-2D54-4FDC-9BE3-39529F566EDE}"/>
              </a:ext>
            </a:extLst>
          </p:cNvPr>
          <p:cNvSpPr txBox="1"/>
          <p:nvPr/>
        </p:nvSpPr>
        <p:spPr>
          <a:xfrm>
            <a:off x="686900" y="1730326"/>
            <a:ext cx="96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Три типа сервисов, куда можно перенаправлять данные: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blob storage	</a:t>
            </a:r>
            <a:r>
              <a:rPr lang="ru-RU" dirty="0"/>
              <a:t>Дешево		Нет ограничения по срокам хранения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Log Analytics	KQL</a:t>
            </a:r>
            <a:r>
              <a:rPr lang="ru-RU" dirty="0"/>
              <a:t>		Стандартный </a:t>
            </a:r>
            <a:r>
              <a:rPr lang="en-US" dirty="0"/>
              <a:t>retention – 90 </a:t>
            </a:r>
            <a:r>
              <a:rPr lang="ru-RU" dirty="0"/>
              <a:t>дней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Event Hub		</a:t>
            </a:r>
            <a:r>
              <a:rPr lang="ru-RU" dirty="0"/>
              <a:t>Масштабируемость	Сложные коннекторы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A5E7A-A0BE-4484-BBC9-8568E790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1413803"/>
            <a:ext cx="5182363" cy="3557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F962DD-578D-4B3D-9D2D-7794E6F08A6E}"/>
              </a:ext>
            </a:extLst>
          </p:cNvPr>
          <p:cNvSpPr txBox="1"/>
          <p:nvPr/>
        </p:nvSpPr>
        <p:spPr>
          <a:xfrm>
            <a:off x="759656" y="45943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PowerShell 	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Set-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AzDiagnosticSetting</a:t>
            </a:r>
            <a:endParaRPr lang="ru-RU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A6B33-D39E-42C9-B744-30953FE71D9D}"/>
              </a:ext>
            </a:extLst>
          </p:cNvPr>
          <p:cNvSpPr txBox="1"/>
          <p:nvPr/>
        </p:nvSpPr>
        <p:spPr>
          <a:xfrm>
            <a:off x="759655" y="5103430"/>
            <a:ext cx="941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CLI 		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  <a:effectLst/>
                <a:latin typeface="SFMono-Regular"/>
              </a:rPr>
              <a:t>az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effectLst/>
                <a:latin typeface="SFMono-Regular"/>
              </a:rPr>
              <a:t> monitor diagnostic-settings create</a:t>
            </a:r>
            <a:endParaRPr lang="ru-RU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C4184-BD2C-4AAA-996B-2F00A15ADE9E}"/>
              </a:ext>
            </a:extLst>
          </p:cNvPr>
          <p:cNvSpPr txBox="1"/>
          <p:nvPr/>
        </p:nvSpPr>
        <p:spPr>
          <a:xfrm>
            <a:off x="2743201" y="5444197"/>
            <a:ext cx="742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SFMono-Regular"/>
              </a:rPr>
              <a:t>PUT https://management.azure.com/{resourceUri}/providers/microsoft.insights/diagnosticSettings/{name}?api-version=2017-05-01-preview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19FD0-EBCA-41D6-9D09-39B5FCAC3C0D}"/>
              </a:ext>
            </a:extLst>
          </p:cNvPr>
          <p:cNvSpPr txBox="1"/>
          <p:nvPr/>
        </p:nvSpPr>
        <p:spPr>
          <a:xfrm>
            <a:off x="759656" y="5717954"/>
            <a:ext cx="19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API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88C5-E9CB-4AFF-9BF1-C5CFB44E13CA}"/>
              </a:ext>
            </a:extLst>
          </p:cNvPr>
          <p:cNvSpPr txBox="1"/>
          <p:nvPr/>
        </p:nvSpPr>
        <p:spPr>
          <a:xfrm>
            <a:off x="759656" y="6367527"/>
            <a:ext cx="94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Policy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05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808CFD-915F-4DCD-A457-AD3A4C681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storage	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9C0CC-BDAF-4FBC-8BF9-90FCA35C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01" y="1298148"/>
            <a:ext cx="6791008" cy="42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8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3AA1F32-39D4-4C32-BA30-7AC5DFB9B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Подключение</a:t>
            </a:r>
            <a:r>
              <a:rPr lang="en-US" dirty="0"/>
              <a:t> </a:t>
            </a:r>
            <a:r>
              <a:rPr lang="ru-RU" dirty="0"/>
              <a:t>к </a:t>
            </a:r>
            <a:r>
              <a:rPr lang="en-US" dirty="0"/>
              <a:t>Azure Storage	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0A3B7-360B-4266-ABD5-309B291BA330}"/>
              </a:ext>
            </a:extLst>
          </p:cNvPr>
          <p:cNvSpPr txBox="1"/>
          <p:nvPr/>
        </p:nvSpPr>
        <p:spPr>
          <a:xfrm>
            <a:off x="1006318" y="1797784"/>
            <a:ext cx="5096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Shared Access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Shared Access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Azure AD (App principle / Managed Identity)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C1745-5269-48E2-B305-96D2A9DE507D}"/>
              </a:ext>
            </a:extLst>
          </p:cNvPr>
          <p:cNvSpPr txBox="1"/>
          <p:nvPr/>
        </p:nvSpPr>
        <p:spPr>
          <a:xfrm>
            <a:off x="416755" y="6335791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Get started with Storage Explorer | Microsoft Docs</a:t>
            </a:r>
            <a:endParaRPr lang="ru-RU" dirty="0"/>
          </a:p>
        </p:txBody>
      </p:sp>
      <p:pic>
        <p:nvPicPr>
          <p:cNvPr id="5122" name="Picture 2" descr="Microsoft Azure Storage Explorer">
            <a:extLst>
              <a:ext uri="{FF2B5EF4-FFF2-40B4-BE49-F238E27FC236}">
                <a16:creationId xmlns:a16="http://schemas.microsoft.com/office/drawing/2014/main" id="{DECC92E6-C409-46FC-BE34-CCE8B06B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76" y="1468841"/>
            <a:ext cx="6569930" cy="43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AC4F7-0E1B-46C4-89DC-9B234A97875C}"/>
              </a:ext>
            </a:extLst>
          </p:cNvPr>
          <p:cNvSpPr txBox="1"/>
          <p:nvPr/>
        </p:nvSpPr>
        <p:spPr>
          <a:xfrm>
            <a:off x="416755" y="5904252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About Blob (object) storage - Azure Storage | Microsoft Docs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387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24236A-B111-4B91-9DBC-0E496B454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Log Analytics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1A7B9-CA92-44A0-867C-7E819506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" y="1421728"/>
            <a:ext cx="8063132" cy="4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6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E361FA-EFF7-4C55-A609-E95CCC62B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Подключение к </a:t>
            </a:r>
            <a:r>
              <a:rPr lang="en-US" dirty="0"/>
              <a:t>Log Analytics	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8F359-8E9C-4AC4-B65C-F1018D4EB577}"/>
              </a:ext>
            </a:extLst>
          </p:cNvPr>
          <p:cNvSpPr txBox="1"/>
          <p:nvPr/>
        </p:nvSpPr>
        <p:spPr>
          <a:xfrm>
            <a:off x="393895" y="1807698"/>
            <a:ext cx="93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KQL query </a:t>
            </a:r>
            <a:r>
              <a:rPr lang="ru-RU" dirty="0"/>
              <a:t>через </a:t>
            </a:r>
            <a:r>
              <a:rPr lang="en-US" dirty="0"/>
              <a:t>REST API</a:t>
            </a:r>
            <a:r>
              <a:rPr lang="ru-RU" dirty="0"/>
              <a:t> 	</a:t>
            </a:r>
            <a:r>
              <a:rPr lang="en-US" dirty="0">
                <a:hlinkClick r:id="rId2"/>
              </a:rPr>
              <a:t>API </a:t>
            </a:r>
            <a:r>
              <a:rPr lang="en-US" dirty="0" err="1">
                <a:hlinkClick r:id="rId2"/>
              </a:rPr>
              <a:t>Quickstart</a:t>
            </a:r>
            <a:r>
              <a:rPr lang="en-US" dirty="0">
                <a:hlinkClick r:id="rId2"/>
              </a:rPr>
              <a:t> (loganalytics.io)</a:t>
            </a:r>
            <a:r>
              <a:rPr lang="en-US" dirty="0"/>
              <a:t> </a:t>
            </a:r>
            <a:r>
              <a:rPr lang="ru-RU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15A1C-ADA2-4A1B-9F3F-3ED4ABEF28C1}"/>
              </a:ext>
            </a:extLst>
          </p:cNvPr>
          <p:cNvSpPr txBox="1"/>
          <p:nvPr/>
        </p:nvSpPr>
        <p:spPr>
          <a:xfrm>
            <a:off x="344658" y="2757268"/>
            <a:ext cx="993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export </a:t>
            </a:r>
            <a:r>
              <a:rPr lang="ru-RU" dirty="0"/>
              <a:t>в </a:t>
            </a:r>
            <a:r>
              <a:rPr lang="en-US" dirty="0"/>
              <a:t>Azure Storage	</a:t>
            </a:r>
          </a:p>
          <a:p>
            <a:r>
              <a:rPr lang="en-US" dirty="0"/>
              <a:t>	</a:t>
            </a:r>
            <a:r>
              <a:rPr lang="en-US" dirty="0">
                <a:hlinkClick r:id="rId3"/>
              </a:rPr>
              <a:t>Azure Monitor Log Analytics data export is in public preview | Azure updates | Microsoft Azure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7" name="Rectangle 6" descr="Azure Sentinel SIEM/SOAR">
            <a:extLst>
              <a:ext uri="{FF2B5EF4-FFF2-40B4-BE49-F238E27FC236}">
                <a16:creationId xmlns:a16="http://schemas.microsoft.com/office/drawing/2014/main" id="{19C938E7-A50C-4253-8B4B-2043ED799E7C}"/>
              </a:ext>
            </a:extLst>
          </p:cNvPr>
          <p:cNvSpPr/>
          <p:nvPr/>
        </p:nvSpPr>
        <p:spPr bwMode="auto">
          <a:xfrm>
            <a:off x="1182122" y="4510211"/>
            <a:ext cx="7534656" cy="687387"/>
          </a:xfrm>
          <a:prstGeom prst="rect">
            <a:avLst/>
          </a:prstGeom>
          <a:solidFill>
            <a:schemeClr val="bg2"/>
          </a:solidFill>
          <a:ln w="19050">
            <a:noFill/>
          </a:ln>
          <a:effectLst>
            <a:outerShdw blurRad="1143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D3"/>
                    </a:gs>
                    <a:gs pos="100000">
                      <a:srgbClr val="0078D3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Sentinel SIEM/SOAR</a:t>
            </a:r>
          </a:p>
        </p:txBody>
      </p:sp>
    </p:spTree>
    <p:extLst>
      <p:ext uri="{BB962C8B-B14F-4D97-AF65-F5344CB8AC3E}">
        <p14:creationId xmlns:p14="http://schemas.microsoft.com/office/powerpoint/2010/main" val="28369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DF94F71-5F45-4C9F-852F-B89C6D5EDA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/>
              <a:t>Event Hubs</a:t>
            </a:r>
            <a:endParaRPr lang="ru-RU" dirty="0"/>
          </a:p>
        </p:txBody>
      </p:sp>
      <p:pic>
        <p:nvPicPr>
          <p:cNvPr id="6146" name="Picture 2" descr="Event Hubs">
            <a:extLst>
              <a:ext uri="{FF2B5EF4-FFF2-40B4-BE49-F238E27FC236}">
                <a16:creationId xmlns:a16="http://schemas.microsoft.com/office/drawing/2014/main" id="{EF213EBB-685D-49B3-94A4-E36EFD93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0" y="1761173"/>
            <a:ext cx="8596405" cy="342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7F36A-EF32-416E-8626-83438F0DAA14}"/>
              </a:ext>
            </a:extLst>
          </p:cNvPr>
          <p:cNvSpPr txBox="1"/>
          <p:nvPr/>
        </p:nvSpPr>
        <p:spPr>
          <a:xfrm>
            <a:off x="625060" y="1667022"/>
            <a:ext cx="279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data streaming platform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A9F79-3CE5-4F1E-A818-1219FC16786A}"/>
              </a:ext>
            </a:extLst>
          </p:cNvPr>
          <p:cNvSpPr txBox="1"/>
          <p:nvPr/>
        </p:nvSpPr>
        <p:spPr>
          <a:xfrm>
            <a:off x="597950" y="5359790"/>
            <a:ext cx="862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Большинство сторонних коннекторов используют </a:t>
            </a:r>
            <a:r>
              <a:rPr lang="en-US" dirty="0"/>
              <a:t>Event Hub</a:t>
            </a:r>
            <a:r>
              <a:rPr lang="ru-RU" dirty="0"/>
              <a:t> с </a:t>
            </a:r>
            <a:r>
              <a:rPr lang="en-US" dirty="0"/>
              <a:t>Azure Storage Checkpoint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1D05A-CCE9-4D10-B8D2-21FBF1203791}"/>
              </a:ext>
            </a:extLst>
          </p:cNvPr>
          <p:cNvSpPr txBox="1"/>
          <p:nvPr/>
        </p:nvSpPr>
        <p:spPr>
          <a:xfrm>
            <a:off x="597950" y="6102254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Overview of features - Azure Event Hubs - Azure Event Hubs | Microsoft Docs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9442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82A7-5A8C-49DC-82C2-3CF84A8A4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Graph API</a:t>
            </a:r>
            <a:br>
              <a:rPr lang="en-US" dirty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B1654-8729-41AB-90A0-B1A2AF1C3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186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C5B3B-9D65-B443-8DF9-4C234D002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45" y="2870293"/>
            <a:ext cx="6302024" cy="1627044"/>
          </a:xfrm>
        </p:spPr>
        <p:txBody>
          <a:bodyPr/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Методы извлечения и сбора событий безопасности и аудита из облачных сервисов Microsoft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13CC7A-FEE1-A74D-BA99-D2DE4B65F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1683" y="4669967"/>
            <a:ext cx="6228402" cy="1344756"/>
          </a:xfrm>
        </p:spPr>
        <p:txBody>
          <a:bodyPr/>
          <a:lstStyle/>
          <a:p>
            <a:r>
              <a:rPr lang="ru-RU" dirty="0"/>
              <a:t>Кирилл Богданов</a:t>
            </a:r>
            <a:endParaRPr lang="en-US" dirty="0"/>
          </a:p>
          <a:p>
            <a:endParaRPr lang="ru-RU" sz="2000" dirty="0"/>
          </a:p>
          <a:p>
            <a:r>
              <a:rPr lang="ru-RU" sz="2000" dirty="0"/>
              <a:t>Эксперт по решениям </a:t>
            </a:r>
            <a:r>
              <a:rPr lang="en-US" sz="2000" dirty="0"/>
              <a:t>Microsoft </a:t>
            </a:r>
            <a:r>
              <a:rPr lang="ru-RU" sz="2000" dirty="0"/>
              <a:t>в области ИБ</a:t>
            </a:r>
          </a:p>
          <a:p>
            <a:r>
              <a:rPr lang="en-US" sz="2000" dirty="0"/>
              <a:t>Microsoft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48A7A-DB77-EF46-A507-506A70ECF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" y="5838196"/>
            <a:ext cx="3160798" cy="11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9353736-6B5A-4446-9CC7-E0FFB3D3E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 API – Graph Explorer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C21DF-099D-423E-A6FC-DB7AC3DBC380}"/>
              </a:ext>
            </a:extLst>
          </p:cNvPr>
          <p:cNvSpPr txBox="1"/>
          <p:nvPr/>
        </p:nvSpPr>
        <p:spPr>
          <a:xfrm>
            <a:off x="686901" y="6264129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Graph Explorer - Microsoft Graph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AC29F-053F-4820-98B8-E7801B74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676" y="1215251"/>
            <a:ext cx="81724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58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D771A61-D82D-4CDE-A905-5577FBBBB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Порядок работы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8BC8B-53EE-435E-A416-6A547E4B17BF}"/>
              </a:ext>
            </a:extLst>
          </p:cNvPr>
          <p:cNvSpPr txBox="1"/>
          <p:nvPr/>
        </p:nvSpPr>
        <p:spPr>
          <a:xfrm>
            <a:off x="859887" y="1859339"/>
            <a:ext cx="91439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Зарегистрировать приложение в </a:t>
            </a:r>
            <a:r>
              <a:rPr lang="en-US" dirty="0"/>
              <a:t>Azure AD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Получить</a:t>
            </a:r>
            <a:r>
              <a:rPr lang="en-US" dirty="0"/>
              <a:t> JWT Token </a:t>
            </a:r>
            <a:r>
              <a:rPr lang="ru-RU" dirty="0"/>
              <a:t>для приложения и </a:t>
            </a:r>
            <a:r>
              <a:rPr lang="en-US" dirty="0"/>
              <a:t>API</a:t>
            </a:r>
            <a:r>
              <a:rPr lang="ru-RU" dirty="0"/>
              <a:t> и сформировать заголовок к для запросов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ru-RU" dirty="0"/>
              <a:t>Для </a:t>
            </a:r>
            <a:r>
              <a:rPr lang="en-US" dirty="0"/>
              <a:t>Graph - </a:t>
            </a:r>
            <a:r>
              <a:rPr lang="en-US" dirty="0">
                <a:hlinkClick r:id="rId2"/>
              </a:rPr>
              <a:t>https://login.Microsoftonline.com/{TenantID}</a:t>
            </a:r>
            <a:r>
              <a:rPr lang="en-US" dirty="0"/>
              <a:t> </a:t>
            </a:r>
            <a:r>
              <a:rPr lang="ru-RU" dirty="0"/>
              <a:t>в качестве </a:t>
            </a:r>
            <a:r>
              <a:rPr lang="en-US" dirty="0"/>
              <a:t>authority)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Используя </a:t>
            </a:r>
            <a:r>
              <a:rPr lang="en-US" dirty="0"/>
              <a:t> REST</a:t>
            </a:r>
            <a:r>
              <a:rPr lang="ru-RU" dirty="0"/>
              <a:t> </a:t>
            </a:r>
            <a:r>
              <a:rPr lang="en-US" dirty="0"/>
              <a:t>get </a:t>
            </a:r>
            <a:r>
              <a:rPr lang="ru-RU" dirty="0"/>
              <a:t>и </a:t>
            </a:r>
            <a:r>
              <a:rPr lang="en-US" dirty="0"/>
              <a:t>post</a:t>
            </a:r>
            <a:r>
              <a:rPr lang="ru-RU" dirty="0"/>
              <a:t> методы для взаимодействия с </a:t>
            </a:r>
            <a:r>
              <a:rPr lang="en-US" dirty="0"/>
              <a:t>API (</a:t>
            </a:r>
            <a:r>
              <a:rPr lang="ru-RU" dirty="0"/>
              <a:t>Для запросов используется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https://graph.microsoft.com/{version}/{resource}?query-parameters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E8C41-0502-4139-8C4F-3F85BEADEB2B}"/>
              </a:ext>
            </a:extLst>
          </p:cNvPr>
          <p:cNvSpPr txBox="1"/>
          <p:nvPr/>
        </p:nvSpPr>
        <p:spPr>
          <a:xfrm>
            <a:off x="803617" y="5891238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Use the Microsoft Graph API - Microsoft Graph | Microsoft Docs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772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82A7-5A8C-49DC-82C2-3CF84A8A4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Office 365 Management Activity API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B1654-8729-41AB-90A0-B1A2AF1C3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65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5065C72-02C6-4769-9E6F-3F20BBD48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Office 365 Management Activity API 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A8B5B-F1A4-4ECF-9E8A-A9F5C119A2D7}"/>
              </a:ext>
            </a:extLst>
          </p:cNvPr>
          <p:cNvSpPr txBox="1"/>
          <p:nvPr/>
        </p:nvSpPr>
        <p:spPr>
          <a:xfrm>
            <a:off x="785374" y="1717830"/>
            <a:ext cx="8488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web service</a:t>
            </a:r>
          </a:p>
          <a:p>
            <a:endParaRPr lang="en-US" dirty="0"/>
          </a:p>
          <a:p>
            <a:r>
              <a:rPr lang="ru-RU" dirty="0"/>
              <a:t>Использует </a:t>
            </a:r>
            <a:r>
              <a:rPr lang="en-US" dirty="0"/>
              <a:t>Azure AD </a:t>
            </a:r>
            <a:r>
              <a:rPr lang="ru-RU" dirty="0"/>
              <a:t>и</a:t>
            </a:r>
            <a:r>
              <a:rPr lang="en-US" dirty="0"/>
              <a:t> OAuth2 </a:t>
            </a:r>
            <a:r>
              <a:rPr lang="ru-RU" dirty="0"/>
              <a:t>для аутентификации и авторизации 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D2999-E546-4A3A-820F-82EDB9AC22F1}"/>
              </a:ext>
            </a:extLst>
          </p:cNvPr>
          <p:cNvSpPr txBox="1"/>
          <p:nvPr/>
        </p:nvSpPr>
        <p:spPr>
          <a:xfrm>
            <a:off x="785374" y="3429000"/>
            <a:ext cx="88066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Регистрируем приложение в </a:t>
            </a:r>
            <a:r>
              <a:rPr lang="en-US" dirty="0"/>
              <a:t>Azure AD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Получаем</a:t>
            </a:r>
            <a:r>
              <a:rPr lang="en-US" dirty="0"/>
              <a:t> JWT Token </a:t>
            </a:r>
            <a:r>
              <a:rPr lang="ru-RU" dirty="0"/>
              <a:t>для приложения и </a:t>
            </a:r>
            <a:r>
              <a:rPr lang="en-US" dirty="0"/>
              <a:t>API</a:t>
            </a:r>
            <a:r>
              <a:rPr lang="ru-RU" dirty="0"/>
              <a:t> и создаем заголовок запроса</a:t>
            </a:r>
            <a:endParaRPr lang="en-US" dirty="0"/>
          </a:p>
          <a:p>
            <a:pPr lvl="1"/>
            <a:r>
              <a:rPr lang="en-US" dirty="0"/>
              <a:t>( </a:t>
            </a:r>
            <a:r>
              <a:rPr lang="en-US" dirty="0">
                <a:hlinkClick r:id="rId2"/>
              </a:rPr>
              <a:t>https://login.windows.net/{TenantID}/oauth2/token/{TenantID}</a:t>
            </a:r>
            <a:r>
              <a:rPr lang="en-US" dirty="0"/>
              <a:t> </a:t>
            </a:r>
            <a:r>
              <a:rPr lang="ru-RU" dirty="0"/>
              <a:t>в качестве </a:t>
            </a:r>
            <a:r>
              <a:rPr lang="en-US" dirty="0"/>
              <a:t>Authority)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Используем </a:t>
            </a:r>
            <a:r>
              <a:rPr lang="en-US" dirty="0"/>
              <a:t>get/post REST </a:t>
            </a:r>
            <a:r>
              <a:rPr lang="ru-RU" dirty="0"/>
              <a:t>методы для взаимодействия с </a:t>
            </a:r>
            <a:r>
              <a:rPr lang="en-US" dirty="0"/>
              <a:t>API</a:t>
            </a:r>
          </a:p>
          <a:p>
            <a:pPr lvl="1"/>
            <a:r>
              <a:rPr lang="en-US" dirty="0"/>
              <a:t>(</a:t>
            </a:r>
            <a:r>
              <a:rPr lang="en-US" dirty="0">
                <a:hlinkClick r:id="rId3"/>
              </a:rPr>
              <a:t>https://manage.office.com/api/v1.0/{TenantID}/activity/feed</a:t>
            </a:r>
            <a:r>
              <a:rPr lang="en-US" dirty="0"/>
              <a:t> </a:t>
            </a:r>
            <a:r>
              <a:rPr lang="ru-RU" dirty="0"/>
              <a:t>для запросов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1831C-FE9B-4926-9CCC-3213F7E40805}"/>
              </a:ext>
            </a:extLst>
          </p:cNvPr>
          <p:cNvSpPr txBox="1"/>
          <p:nvPr/>
        </p:nvSpPr>
        <p:spPr>
          <a:xfrm>
            <a:off x="592602" y="6022704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Office 365 Management Activity API reference | Microsoft Docs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626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BF9BEC-9B47-48AD-85C0-569CBDB28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Office 365 Management Activity API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51FAF-77E7-4598-BA3A-8F8173B9DB77}"/>
              </a:ext>
            </a:extLst>
          </p:cNvPr>
          <p:cNvSpPr txBox="1"/>
          <p:nvPr/>
        </p:nvSpPr>
        <p:spPr>
          <a:xfrm>
            <a:off x="686901" y="2658126"/>
            <a:ext cx="4333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Типов контента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Audit.AzureActiveDirectory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Audit.Exchange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Audit.Sharepoint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Audit.General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DLP.All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182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7C80BF-A123-4138-905C-AB04E74B6D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Управление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BF266-5656-49DA-B6F6-C9993AEC491E}"/>
              </a:ext>
            </a:extLst>
          </p:cNvPr>
          <p:cNvSpPr txBox="1"/>
          <p:nvPr/>
        </p:nvSpPr>
        <p:spPr>
          <a:xfrm>
            <a:off x="776370" y="1709111"/>
            <a:ext cx="95151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Шаг 1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Активируем подписку на категорию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(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можно добавить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webhook)</a:t>
            </a:r>
          </a:p>
          <a:p>
            <a:r>
              <a:rPr lang="en-US" sz="2400" dirty="0"/>
              <a:t>	</a:t>
            </a:r>
          </a:p>
          <a:p>
            <a:r>
              <a:rPr lang="en-US" sz="2400" b="1" i="1" dirty="0"/>
              <a:t>	POST {root}/subscriptions/</a:t>
            </a:r>
            <a:r>
              <a:rPr lang="en-US" sz="2400" b="1" i="1" dirty="0" err="1"/>
              <a:t>stop?contentType</a:t>
            </a:r>
            <a:r>
              <a:rPr lang="en-US" sz="2400" b="1" i="1" dirty="0"/>
              <a:t>=</a:t>
            </a:r>
            <a:r>
              <a:rPr lang="en-US" sz="2400" b="1" i="1" dirty="0" err="1"/>
              <a:t>Audit.SharePoint</a:t>
            </a:r>
            <a:endParaRPr lang="en-US" sz="2400" b="1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2400" dirty="0"/>
              <a:t>Шаг 2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Запрашиваем доступный контент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dirty="0"/>
              <a:t>	</a:t>
            </a:r>
          </a:p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2400" b="1" i="1" dirty="0"/>
              <a:t>GET {root}/subscriptions/</a:t>
            </a:r>
            <a:r>
              <a:rPr lang="en-US" sz="2400" b="1" i="1" dirty="0" err="1"/>
              <a:t>content?contentType</a:t>
            </a:r>
            <a:r>
              <a:rPr lang="en-US" sz="2400" b="1" i="1" dirty="0"/>
              <a:t>=</a:t>
            </a:r>
            <a:r>
              <a:rPr lang="en-US" sz="2400" b="1" i="1" dirty="0" err="1"/>
              <a:t>Audit.SharePoint</a:t>
            </a:r>
            <a:endParaRPr lang="en-US" sz="2400" b="1" i="1" dirty="0"/>
          </a:p>
          <a:p>
            <a:endParaRPr lang="en-US" sz="2400" b="1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Шаг 3</a:t>
            </a:r>
            <a:r>
              <a:rPr lang="en-US" sz="2400" dirty="0"/>
              <a:t>: </a:t>
            </a:r>
            <a:r>
              <a:rPr lang="ru-RU" sz="2400" dirty="0"/>
              <a:t>Загружаем события в </a:t>
            </a:r>
            <a:r>
              <a:rPr lang="en-US" sz="2400" dirty="0"/>
              <a:t>JSON</a:t>
            </a:r>
            <a:r>
              <a:rPr lang="ru-RU" sz="2400" dirty="0"/>
              <a:t>-формате используя ответ шага 2</a:t>
            </a:r>
          </a:p>
          <a:p>
            <a:r>
              <a:rPr lang="en-US" sz="2400" dirty="0"/>
              <a:t>	</a:t>
            </a:r>
            <a:r>
              <a:rPr lang="en-US" sz="2400" b="1" i="1" dirty="0"/>
              <a:t>GET {root}/audit/301299007231$301299007231  </a:t>
            </a:r>
            <a:endParaRPr lang="en-US" sz="2400" b="1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145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33CA13F-78FE-48D8-8699-04C6FF9F6F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Office 365 Management Activity API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63609-1402-4FC4-817C-408FB8DAA347}"/>
              </a:ext>
            </a:extLst>
          </p:cNvPr>
          <p:cNvSpPr txBox="1"/>
          <p:nvPr/>
        </p:nvSpPr>
        <p:spPr>
          <a:xfrm>
            <a:off x="757270" y="1642683"/>
            <a:ext cx="9603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собираются из разных источников и не синхронизированы по времени</a:t>
            </a:r>
            <a:endParaRPr lang="en-US" dirty="0"/>
          </a:p>
          <a:p>
            <a:endParaRPr lang="en-US" dirty="0"/>
          </a:p>
          <a:p>
            <a:r>
              <a:rPr lang="ru-RU" dirty="0"/>
              <a:t>Данные от некоторых источников могут задерживаться до 24 часов</a:t>
            </a:r>
            <a:endParaRPr lang="en-US" dirty="0"/>
          </a:p>
          <a:p>
            <a:endParaRPr lang="en-US" dirty="0"/>
          </a:p>
          <a:p>
            <a:r>
              <a:rPr lang="ru-RU" dirty="0"/>
              <a:t>Ограничение запросов</a:t>
            </a:r>
            <a:r>
              <a:rPr lang="en-US" dirty="0"/>
              <a:t> – 60K req/min </a:t>
            </a:r>
            <a:r>
              <a:rPr lang="ru-RU" dirty="0"/>
              <a:t>на</a:t>
            </a:r>
            <a:r>
              <a:rPr lang="en-US" dirty="0"/>
              <a:t> </a:t>
            </a:r>
            <a:r>
              <a:rPr lang="en-US" dirty="0" err="1"/>
              <a:t>PublisherIdentifier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 умолчанию, возвращается контент за последние</a:t>
            </a:r>
            <a:r>
              <a:rPr lang="en-US" dirty="0"/>
              <a:t> 24. </a:t>
            </a:r>
            <a:r>
              <a:rPr lang="ru-RU" dirty="0"/>
              <a:t>Можно указать любой интервал менее 24 часов за последние 7 дней</a:t>
            </a:r>
            <a:endParaRPr lang="en-US" dirty="0"/>
          </a:p>
          <a:p>
            <a:endParaRPr lang="en-US" dirty="0"/>
          </a:p>
          <a:p>
            <a:r>
              <a:rPr lang="ru-RU" dirty="0"/>
              <a:t>Результаты бьются на страницы с указателем </a:t>
            </a:r>
            <a:r>
              <a:rPr lang="en-US" dirty="0" err="1"/>
              <a:t>NextPageUri</a:t>
            </a:r>
            <a:r>
              <a:rPr lang="en-US" dirty="0"/>
              <a:t> </a:t>
            </a:r>
            <a:r>
              <a:rPr lang="ru-RU" dirty="0"/>
              <a:t>в ответе</a:t>
            </a:r>
            <a:endParaRPr lang="en-US" dirty="0"/>
          </a:p>
          <a:p>
            <a:endParaRPr lang="en-US" dirty="0"/>
          </a:p>
          <a:p>
            <a:r>
              <a:rPr lang="en-US" dirty="0"/>
              <a:t>Webhook </a:t>
            </a:r>
            <a:r>
              <a:rPr lang="ru-RU" dirty="0"/>
              <a:t>будет получать адрес как только очередной </a:t>
            </a:r>
            <a:r>
              <a:rPr lang="ru-RU" dirty="0" err="1"/>
              <a:t>бакет</a:t>
            </a:r>
            <a:r>
              <a:rPr lang="en-US" dirty="0"/>
              <a:t> </a:t>
            </a:r>
            <a:r>
              <a:rPr lang="ru-RU" dirty="0"/>
              <a:t>будет доступен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82A7-5A8C-49DC-82C2-3CF84A8A4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Экзотика</a:t>
            </a:r>
            <a:br>
              <a:rPr lang="en-US" dirty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B1654-8729-41AB-90A0-B1A2AF1C3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9623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9D478B0-0DE1-4AE2-A210-525175A5A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CloudApp</a:t>
            </a:r>
            <a:r>
              <a:rPr lang="en-US" dirty="0"/>
              <a:t> Security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8C9AF-C037-4C30-BCEA-3A516FC33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1" y="1315482"/>
            <a:ext cx="6119446" cy="4080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BE1A4-2BCB-467E-A8A7-3245431A004C}"/>
              </a:ext>
            </a:extLst>
          </p:cNvPr>
          <p:cNvSpPr txBox="1"/>
          <p:nvPr/>
        </p:nvSpPr>
        <p:spPr>
          <a:xfrm>
            <a:off x="761414" y="5778696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Generic SIEM integration with Cloud App Security | Microsoft Docs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4EB99-7321-46A8-A69B-88B161F6FCC8}"/>
              </a:ext>
            </a:extLst>
          </p:cNvPr>
          <p:cNvSpPr txBox="1"/>
          <p:nvPr/>
        </p:nvSpPr>
        <p:spPr>
          <a:xfrm>
            <a:off x="872197" y="5159770"/>
            <a:ext cx="354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agent </a:t>
            </a:r>
            <a:r>
              <a:rPr lang="ru-RU" dirty="0"/>
              <a:t> с управлением из </a:t>
            </a:r>
            <a:r>
              <a:rPr lang="en-US" dirty="0"/>
              <a:t>CASB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36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F1DDE7-1527-406E-AC40-3BF4BAEE3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Defender for Endpoints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18CEB-B051-4995-8940-C71286CB0EA9}"/>
              </a:ext>
            </a:extLst>
          </p:cNvPr>
          <p:cNvSpPr txBox="1"/>
          <p:nvPr/>
        </p:nvSpPr>
        <p:spPr>
          <a:xfrm>
            <a:off x="872198" y="2567354"/>
            <a:ext cx="9671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Defender for </a:t>
            </a:r>
            <a:r>
              <a:rPr lang="en-US" dirty="0" err="1"/>
              <a:t>Enpdoints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aka MD ATP</a:t>
            </a:r>
            <a:r>
              <a:rPr lang="ru-RU" dirty="0"/>
              <a:t>) поддерживает </a:t>
            </a:r>
            <a:r>
              <a:rPr lang="en-US" dirty="0"/>
              <a:t>raw data streaming</a:t>
            </a:r>
            <a:endParaRPr lang="ru-RU" dirty="0"/>
          </a:p>
          <a:p>
            <a:r>
              <a:rPr lang="en-US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Все типы событий из </a:t>
            </a:r>
            <a:r>
              <a:rPr lang="en-US" dirty="0"/>
              <a:t>Advanced Hunting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Storage </a:t>
            </a:r>
            <a:r>
              <a:rPr lang="ru-RU" dirty="0"/>
              <a:t>или</a:t>
            </a:r>
            <a:r>
              <a:rPr lang="en-US" dirty="0"/>
              <a:t> Event Hub	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1C46C-2079-48CC-B74B-E4F0E9BF3659}"/>
              </a:ext>
            </a:extLst>
          </p:cNvPr>
          <p:cNvSpPr txBox="1"/>
          <p:nvPr/>
        </p:nvSpPr>
        <p:spPr>
          <a:xfrm>
            <a:off x="634805" y="5446495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Stream Microsoft Defender Advanced Threat Protection event - Windows security | Microsoft Docs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525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E057162E-7671-4D79-A76B-8F51710068E5}"/>
              </a:ext>
            </a:extLst>
          </p:cNvPr>
          <p:cNvSpPr txBox="1">
            <a:spLocks/>
          </p:cNvSpPr>
          <p:nvPr/>
        </p:nvSpPr>
        <p:spPr>
          <a:xfrm>
            <a:off x="757269" y="654050"/>
            <a:ext cx="9097932" cy="5847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Agenda:	</a:t>
            </a:r>
            <a:br>
              <a:rPr lang="en-US"/>
            </a:br>
            <a:endParaRPr lang="ru-RU" dirty="0"/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FF8F97E7-AF9A-4597-9193-32F65E550E21}"/>
              </a:ext>
            </a:extLst>
          </p:cNvPr>
          <p:cNvSpPr txBox="1">
            <a:spLocks/>
          </p:cNvSpPr>
          <p:nvPr/>
        </p:nvSpPr>
        <p:spPr>
          <a:xfrm>
            <a:off x="909669" y="806450"/>
            <a:ext cx="9097932" cy="5847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Содержание: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5211C-1A45-41BA-A945-23AE00986BBF}"/>
              </a:ext>
            </a:extLst>
          </p:cNvPr>
          <p:cNvSpPr txBox="1"/>
          <p:nvPr/>
        </p:nvSpPr>
        <p:spPr>
          <a:xfrm>
            <a:off x="335239" y="1695959"/>
            <a:ext cx="5052687" cy="4816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/>
              <a:t>Обзор сервисов и вариантов экспорта журналов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/>
              <a:t>Diagnostic settings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/>
              <a:t>Azure Storage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/>
              <a:t>Log Analytics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/>
              <a:t>Event Hub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/>
              <a:t>Graph API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/>
              <a:t>Office 365 Management Activity API</a:t>
            </a:r>
            <a:endParaRPr lang="ru-RU" sz="2400" dirty="0"/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/>
              <a:t>Экзотика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/>
              <a:t>MCAS SIEM connector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400" dirty="0"/>
              <a:t>Проверяем </a:t>
            </a:r>
            <a:r>
              <a:rPr lang="ru-RU" sz="2400" dirty="0" err="1"/>
              <a:t>логи</a:t>
            </a:r>
            <a:r>
              <a:rPr lang="ru-RU" sz="2400" dirty="0"/>
              <a:t> вручную</a:t>
            </a:r>
            <a:endParaRPr lang="en-US" sz="2400" dirty="0"/>
          </a:p>
          <a:p>
            <a:pPr lvl="1">
              <a:lnSpc>
                <a:spcPct val="107000"/>
              </a:lnSpc>
            </a:pP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8D705-9A11-42F8-A0ED-E3E270BAA732}"/>
              </a:ext>
            </a:extLst>
          </p:cNvPr>
          <p:cNvSpPr txBox="1"/>
          <p:nvPr/>
        </p:nvSpPr>
        <p:spPr>
          <a:xfrm>
            <a:off x="7516624" y="6328189"/>
            <a:ext cx="3969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https://aka.ms/Standoff2020_MSaudit</a:t>
            </a:r>
          </a:p>
        </p:txBody>
      </p:sp>
    </p:spTree>
    <p:extLst>
      <p:ext uri="{BB962C8B-B14F-4D97-AF65-F5344CB8AC3E}">
        <p14:creationId xmlns:p14="http://schemas.microsoft.com/office/powerpoint/2010/main" val="230038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59B404B-6741-4119-B770-7A4C9597CD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AIP / Unified label Analytics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B5426-D957-4764-A65C-82202510A943}"/>
              </a:ext>
            </a:extLst>
          </p:cNvPr>
          <p:cNvSpPr txBox="1"/>
          <p:nvPr/>
        </p:nvSpPr>
        <p:spPr>
          <a:xfrm>
            <a:off x="616563" y="1793631"/>
            <a:ext cx="5917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Данные выгружаются из сервиса напрямую в </a:t>
            </a:r>
            <a:r>
              <a:rPr lang="en-US" dirty="0"/>
              <a:t>Log Analytics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Выгружать на землю через </a:t>
            </a:r>
            <a:r>
              <a:rPr lang="en-US" dirty="0"/>
              <a:t>Log Analytics API</a:t>
            </a:r>
            <a:endParaRPr lang="ru-RU" dirty="0"/>
          </a:p>
        </p:txBody>
      </p:sp>
      <p:pic>
        <p:nvPicPr>
          <p:cNvPr id="1026" name="Picture 2" descr="Sensitivity label usage report">
            <a:extLst>
              <a:ext uri="{FF2B5EF4-FFF2-40B4-BE49-F238E27FC236}">
                <a16:creationId xmlns:a16="http://schemas.microsoft.com/office/drawing/2014/main" id="{96937D62-B557-4746-9A54-2898F888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81" y="2492229"/>
            <a:ext cx="359092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16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82A7-5A8C-49DC-82C2-3CF84A8A4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Проверяем </a:t>
            </a:r>
            <a:r>
              <a:rPr lang="ru-RU" dirty="0" err="1">
                <a:solidFill>
                  <a:schemeClr val="tx1"/>
                </a:solidFill>
              </a:rPr>
              <a:t>логи</a:t>
            </a:r>
            <a:r>
              <a:rPr lang="ru-RU" dirty="0">
                <a:solidFill>
                  <a:schemeClr val="tx1"/>
                </a:solidFill>
              </a:rPr>
              <a:t> вручную</a:t>
            </a:r>
            <a:br>
              <a:rPr lang="ru-RU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B1654-8729-41AB-90A0-B1A2AF1C3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4915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2A754C-DB18-4528-A445-9284BB02F3E8}"/>
              </a:ext>
            </a:extLst>
          </p:cNvPr>
          <p:cNvSpPr txBox="1"/>
          <p:nvPr/>
        </p:nvSpPr>
        <p:spPr>
          <a:xfrm>
            <a:off x="952219" y="2787053"/>
            <a:ext cx="8289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Создаем </a:t>
            </a:r>
            <a:r>
              <a:rPr lang="en-US" dirty="0"/>
              <a:t>app registration</a:t>
            </a:r>
          </a:p>
          <a:p>
            <a:endParaRPr lang="ru-RU" dirty="0"/>
          </a:p>
          <a:p>
            <a:r>
              <a:rPr lang="ru-RU" dirty="0"/>
              <a:t>Создаем сертификат (алгоритм хеширования обязательно </a:t>
            </a:r>
            <a:r>
              <a:rPr lang="en-US" dirty="0"/>
              <a:t>SHA256)</a:t>
            </a:r>
          </a:p>
          <a:p>
            <a:endParaRPr lang="ru-RU" dirty="0"/>
          </a:p>
          <a:p>
            <a:r>
              <a:rPr lang="ru-RU" dirty="0"/>
              <a:t>Даем права на доступ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895564-4F33-4E54-948B-5544A99FC2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Создаем приложение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DF1F-D5DC-4A1C-886C-A42CF14B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0" y="1029754"/>
            <a:ext cx="6541421" cy="5650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57CAE-5C7D-422C-A37D-2E4AD17C3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52" y="1406983"/>
            <a:ext cx="9193237" cy="4219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63FE7-C7B7-4DFF-A837-3473120F5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" y="1111125"/>
            <a:ext cx="6984610" cy="54713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377FE-CE78-42F8-9B33-4BED052C2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53" y="1233928"/>
            <a:ext cx="9706189" cy="5361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93616-008B-41F1-9102-449CC4FFC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41" y="1233928"/>
            <a:ext cx="5210151" cy="5616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1B3A6F-34B1-4328-ADD2-8832B2869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04" y="1259929"/>
            <a:ext cx="5261972" cy="56908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63F1D6-8EE7-46A8-888B-EC963ED78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896" y="1233928"/>
            <a:ext cx="5234295" cy="56970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E68C56-EB40-45A8-A985-CFBBBE527B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764" y="1153671"/>
            <a:ext cx="7665455" cy="50812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2EBDFF-8447-4EA1-AFAB-CF3D75FFB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0187" y="1190977"/>
            <a:ext cx="5101690" cy="56508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47F7D1-6022-45D7-947D-841002ECFF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348" y="1453556"/>
            <a:ext cx="8486837" cy="48958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5DC442-5A8B-40DD-AAB9-F73141DA7C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077" y="2472363"/>
            <a:ext cx="8829740" cy="307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5717C9D-A735-4181-B0D3-51028B6886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Log Analytics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170F6-146D-4764-A427-59CF13C2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" y="1179016"/>
            <a:ext cx="7563064" cy="5531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A54AE-AD38-43FF-BFA3-EE06552F0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01" y="316522"/>
            <a:ext cx="2907394" cy="63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5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E62D7E-0878-41E8-9709-B986364AE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Получаем токен и выполняем запрос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06C57-89CE-48A9-9AA5-DA33D4269C46}"/>
              </a:ext>
            </a:extLst>
          </p:cNvPr>
          <p:cNvSpPr txBox="1"/>
          <p:nvPr/>
        </p:nvSpPr>
        <p:spPr>
          <a:xfrm>
            <a:off x="576775" y="1392702"/>
            <a:ext cx="9530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Создаем </a:t>
            </a:r>
            <a:r>
              <a:rPr lang="en-US" dirty="0"/>
              <a:t>JWT assertion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Запрашиваем токен доступа</a:t>
            </a:r>
          </a:p>
          <a:p>
            <a:pPr marL="342900" indent="-342900">
              <a:buAutoNum type="arabicPeriod"/>
            </a:pPr>
            <a:r>
              <a:rPr lang="ru-RU" dirty="0"/>
              <a:t>Делаем запрос в </a:t>
            </a:r>
            <a:r>
              <a:rPr lang="en-US" dirty="0" err="1"/>
              <a:t>LogAnalytics</a:t>
            </a:r>
            <a:r>
              <a:rPr lang="en-US" dirty="0"/>
              <a:t> </a:t>
            </a:r>
            <a:r>
              <a:rPr lang="ru-RU" dirty="0"/>
              <a:t>с этим токеном (см код в материалах доклада)</a:t>
            </a:r>
          </a:p>
          <a:p>
            <a:r>
              <a:rPr lang="ru-RU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38333-ABE8-4DF5-AD31-B6261604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0" y="2332953"/>
            <a:ext cx="9914582" cy="4372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FE9968-2865-4185-B5E6-75B310125725}"/>
              </a:ext>
            </a:extLst>
          </p:cNvPr>
          <p:cNvSpPr/>
          <p:nvPr/>
        </p:nvSpPr>
        <p:spPr>
          <a:xfrm>
            <a:off x="1252025" y="2504049"/>
            <a:ext cx="7526215" cy="3760080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7B4CD-BD35-43B6-B574-9982CAD5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09" y="3084040"/>
            <a:ext cx="5676942" cy="24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39CCA2-4274-423B-8FB1-36022E9A5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 API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E5188-1E16-477D-87BB-B362669FE290}"/>
              </a:ext>
            </a:extLst>
          </p:cNvPr>
          <p:cNvSpPr txBox="1"/>
          <p:nvPr/>
        </p:nvSpPr>
        <p:spPr>
          <a:xfrm>
            <a:off x="686901" y="1557886"/>
            <a:ext cx="60948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Создаем </a:t>
            </a:r>
            <a:r>
              <a:rPr lang="en-US" dirty="0"/>
              <a:t>JWT assertion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Запрашиваем токен доступа</a:t>
            </a:r>
          </a:p>
          <a:p>
            <a:pPr marL="342900" indent="-342900">
              <a:buAutoNum type="arabicPeriod"/>
            </a:pPr>
            <a:r>
              <a:rPr lang="ru-RU" dirty="0"/>
              <a:t>Делаем запрос в </a:t>
            </a:r>
            <a:r>
              <a:rPr lang="en-US" dirty="0"/>
              <a:t>Graph API </a:t>
            </a:r>
            <a:r>
              <a:rPr lang="ru-RU" dirty="0"/>
              <a:t>с этим токеном (см код в материалах доклада)</a:t>
            </a:r>
          </a:p>
          <a:p>
            <a:r>
              <a:rPr lang="ru-RU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4BD20-6D00-4B03-94EE-7DB16D10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9" y="2806348"/>
            <a:ext cx="9970298" cy="30387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6FAE55-F8D3-4AE9-BEAD-B2C40F4DDE37}"/>
              </a:ext>
            </a:extLst>
          </p:cNvPr>
          <p:cNvSpPr/>
          <p:nvPr/>
        </p:nvSpPr>
        <p:spPr>
          <a:xfrm>
            <a:off x="1185117" y="1942746"/>
            <a:ext cx="8259966" cy="3902380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157AE5-FB01-43F8-87B6-D24F5CA5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48" y="2198762"/>
            <a:ext cx="7486705" cy="32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5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27FAA9-55D4-4C91-8608-6923E8D6C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Office 365 Management Activity API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57766-402A-4149-93B9-BA053A44DA89}"/>
              </a:ext>
            </a:extLst>
          </p:cNvPr>
          <p:cNvSpPr txBox="1"/>
          <p:nvPr/>
        </p:nvSpPr>
        <p:spPr>
          <a:xfrm>
            <a:off x="686901" y="1557886"/>
            <a:ext cx="60948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Создаем </a:t>
            </a:r>
            <a:r>
              <a:rPr lang="en-US" dirty="0"/>
              <a:t>JWT assertion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Запрашиваем токен доступа</a:t>
            </a:r>
          </a:p>
          <a:p>
            <a:pPr marL="342900" indent="-342900">
              <a:buAutoNum type="arabicPeriod"/>
            </a:pPr>
            <a:r>
              <a:rPr lang="ru-RU" dirty="0"/>
              <a:t>Делаем запрос в </a:t>
            </a:r>
            <a:r>
              <a:rPr lang="en-US" dirty="0"/>
              <a:t>Office Management Activity API </a:t>
            </a:r>
            <a:r>
              <a:rPr lang="ru-RU" dirty="0"/>
              <a:t>с этим токеном (см код в материалах доклада)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ru-RU" dirty="0"/>
              <a:t>Включаем подписки (или проверяем, что они включены) </a:t>
            </a:r>
          </a:p>
          <a:p>
            <a:pPr marL="800100" lvl="1" indent="-342900">
              <a:buAutoNum type="arabicPeriod"/>
            </a:pPr>
            <a:r>
              <a:rPr lang="ru-RU" dirty="0"/>
              <a:t>Загружаем адреса </a:t>
            </a:r>
            <a:r>
              <a:rPr lang="ru-RU" dirty="0" err="1"/>
              <a:t>бакетов</a:t>
            </a:r>
            <a:r>
              <a:rPr lang="ru-RU" dirty="0"/>
              <a:t> с событиями</a:t>
            </a:r>
          </a:p>
          <a:p>
            <a:pPr marL="800100" lvl="1" indent="-342900">
              <a:buAutoNum type="arabicPeriod"/>
            </a:pPr>
            <a:r>
              <a:rPr lang="ru-RU" dirty="0"/>
              <a:t>Выгружаем непосредственно события</a:t>
            </a:r>
          </a:p>
          <a:p>
            <a:r>
              <a:rPr lang="ru-RU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026A7-D891-4588-B080-2C3604A6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2" y="1307499"/>
            <a:ext cx="8854612" cy="47699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9D31C-84E2-4652-BF5F-CDD6D3CE0843}"/>
              </a:ext>
            </a:extLst>
          </p:cNvPr>
          <p:cNvSpPr/>
          <p:nvPr/>
        </p:nvSpPr>
        <p:spPr>
          <a:xfrm>
            <a:off x="925551" y="3189249"/>
            <a:ext cx="9144000" cy="2252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13B45-0D18-494D-98F7-5E8694BB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468" y="3540414"/>
            <a:ext cx="849748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4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27FAA9-55D4-4C91-8608-6923E8D6C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Office 365 Management Activity API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8EC8D-D580-4FC3-A96E-D35207D4F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1226634"/>
            <a:ext cx="10373578" cy="48812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9D31C-84E2-4652-BF5F-CDD6D3CE0843}"/>
              </a:ext>
            </a:extLst>
          </p:cNvPr>
          <p:cNvSpPr/>
          <p:nvPr/>
        </p:nvSpPr>
        <p:spPr>
          <a:xfrm>
            <a:off x="925551" y="3189249"/>
            <a:ext cx="9144000" cy="22525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F6740-173C-44B7-B370-0A715680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28" y="3420070"/>
            <a:ext cx="8564137" cy="16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6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727FAA9-55D4-4C91-8608-6923E8D6C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Office 365 Management Activity API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9808D-F3C9-46E0-8CF7-0B0C98C81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4" y="1712332"/>
            <a:ext cx="10069551" cy="37294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59D31C-84E2-4652-BF5F-CDD6D3CE0843}"/>
              </a:ext>
            </a:extLst>
          </p:cNvPr>
          <p:cNvSpPr/>
          <p:nvPr/>
        </p:nvSpPr>
        <p:spPr>
          <a:xfrm>
            <a:off x="864219" y="1570359"/>
            <a:ext cx="9144000" cy="4083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FAC81-12BC-4352-836D-38C8EDA4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12" y="1868141"/>
            <a:ext cx="8772589" cy="34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9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199C406-C5FB-4AFF-A26D-0EEFA1F4B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 итоге: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E997B-35EB-40FA-8705-53ED80D96AFD}"/>
              </a:ext>
            </a:extLst>
          </p:cNvPr>
          <p:cNvSpPr txBox="1"/>
          <p:nvPr/>
        </p:nvSpPr>
        <p:spPr>
          <a:xfrm>
            <a:off x="243798" y="2364174"/>
            <a:ext cx="9976379" cy="3299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Облачные службы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обеспечивают возможность подробного аудита событий и выгрузки этих событий различными способами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способа выгрузки зависит от цели и возможностей используемой системы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Стандартизованные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позволяют просто проверять работоспособность и конфигурацию коннекторов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59655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77E5A74-AAC6-4B31-9473-552574357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Обо мне</a:t>
            </a:r>
            <a:endParaRPr lang="ru-RU" dirty="0"/>
          </a:p>
        </p:txBody>
      </p:sp>
      <p:pic>
        <p:nvPicPr>
          <p:cNvPr id="7" name="Picture 2" descr="https://microsoft.sharepoint.com/teams/RussianSecurityvTeam/Shared%20Documents/Positive%20Hack%20Days%202018/028820.jpg">
            <a:extLst>
              <a:ext uri="{FF2B5EF4-FFF2-40B4-BE49-F238E27FC236}">
                <a16:creationId xmlns:a16="http://schemas.microsoft.com/office/drawing/2014/main" id="{C3D1CE61-1B84-4B92-A349-7BC9007B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7" y="1993692"/>
            <a:ext cx="2815434" cy="357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6B1119-E415-4EC5-98CD-8DF9DF71647F}"/>
              </a:ext>
            </a:extLst>
          </p:cNvPr>
          <p:cNvSpPr txBox="1"/>
          <p:nvPr/>
        </p:nvSpPr>
        <p:spPr>
          <a:xfrm>
            <a:off x="465087" y="1458161"/>
            <a:ext cx="32127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de-DE" sz="32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Kirill Bogdanov</a:t>
            </a:r>
            <a:endParaRPr 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41B366-8B6A-4141-9A9F-5BA02E12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520" y="2133534"/>
            <a:ext cx="7280387" cy="34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4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9B79F-620C-B542-9DC1-4F322A40D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7984" y="2597851"/>
            <a:ext cx="9193488" cy="1402476"/>
          </a:xfrm>
        </p:spPr>
        <p:txBody>
          <a:bodyPr/>
          <a:lstStyle/>
          <a:p>
            <a:r>
              <a:rPr lang="ru-RU"/>
              <a:t>Соблюдайте социальную дистанцию и правила </a:t>
            </a:r>
            <a:r>
              <a:rPr lang="ru-RU" err="1"/>
              <a:t>кибергигиены</a:t>
            </a:r>
            <a:r>
              <a:rPr lang="ru-RU"/>
              <a:t>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62EB8E-0C6F-5B40-92C5-C45F1456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02" y="143407"/>
            <a:ext cx="3160798" cy="11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5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2" y="3335045"/>
            <a:ext cx="5653377" cy="10521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Обзор сервисов и вариантов экспорта журналов</a:t>
            </a:r>
          </a:p>
        </p:txBody>
      </p:sp>
    </p:spTree>
    <p:extLst>
      <p:ext uri="{BB962C8B-B14F-4D97-AF65-F5344CB8AC3E}">
        <p14:creationId xmlns:p14="http://schemas.microsoft.com/office/powerpoint/2010/main" val="353744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7DCFD69-74CC-48A8-A954-05FFEC9F1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C9F88-77D2-428C-BA37-31196BAF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478301"/>
            <a:ext cx="9268994" cy="618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6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6495E9-4180-48C7-9C05-188431E9866D}"/>
              </a:ext>
            </a:extLst>
          </p:cNvPr>
          <p:cNvSpPr/>
          <p:nvPr/>
        </p:nvSpPr>
        <p:spPr>
          <a:xfrm>
            <a:off x="1336430" y="1765495"/>
            <a:ext cx="6460588" cy="691657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3C6D64-E19A-40B0-809F-1377272175AF}"/>
              </a:ext>
            </a:extLst>
          </p:cNvPr>
          <p:cNvSpPr/>
          <p:nvPr/>
        </p:nvSpPr>
        <p:spPr>
          <a:xfrm>
            <a:off x="1336430" y="2715065"/>
            <a:ext cx="1695156" cy="1859505"/>
          </a:xfrm>
          <a:prstGeom prst="rect">
            <a:avLst/>
          </a:prstGeom>
          <a:solidFill>
            <a:srgbClr val="4472C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15FD122-B135-4C87-B5C1-3C3D00387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4943" y="453194"/>
            <a:ext cx="5643561" cy="5255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Azure Diagnostic Settings	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3315A-8D47-4085-B89B-2500B7746C9F}"/>
              </a:ext>
            </a:extLst>
          </p:cNvPr>
          <p:cNvSpPr txBox="1"/>
          <p:nvPr/>
        </p:nvSpPr>
        <p:spPr>
          <a:xfrm>
            <a:off x="3604845" y="1860200"/>
            <a:ext cx="204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Категории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1876F-CAC8-4698-AFC3-56624D5D0AAC}"/>
              </a:ext>
            </a:extLst>
          </p:cNvPr>
          <p:cNvSpPr txBox="1"/>
          <p:nvPr/>
        </p:nvSpPr>
        <p:spPr>
          <a:xfrm>
            <a:off x="1427869" y="3254828"/>
            <a:ext cx="151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События управления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1E40E-AC96-4236-9717-5207BEA65BD6}"/>
              </a:ext>
            </a:extLst>
          </p:cNvPr>
          <p:cNvSpPr txBox="1"/>
          <p:nvPr/>
        </p:nvSpPr>
        <p:spPr>
          <a:xfrm>
            <a:off x="3872131" y="2892305"/>
            <a:ext cx="1512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Журналы сервиса (</a:t>
            </a:r>
            <a:r>
              <a:rPr lang="ru-RU" dirty="0" err="1"/>
              <a:t>Логи</a:t>
            </a:r>
            <a:r>
              <a:rPr lang="ru-RU" dirty="0"/>
              <a:t> ВМ</a:t>
            </a:r>
            <a:r>
              <a:rPr lang="en-US" dirty="0"/>
              <a:t>, </a:t>
            </a:r>
            <a:r>
              <a:rPr lang="ru-RU" dirty="0"/>
              <a:t>события служб)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FD005-E163-4655-8681-0A46ED1B608D}"/>
              </a:ext>
            </a:extLst>
          </p:cNvPr>
          <p:cNvSpPr txBox="1"/>
          <p:nvPr/>
        </p:nvSpPr>
        <p:spPr>
          <a:xfrm>
            <a:off x="6193301" y="2839329"/>
            <a:ext cx="1512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Результаты обработки событий (обработка оповещений)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8FF454-C7F4-4D70-BEB0-7DFC667B4DF6}"/>
              </a:ext>
            </a:extLst>
          </p:cNvPr>
          <p:cNvSpPr/>
          <p:nvPr/>
        </p:nvSpPr>
        <p:spPr>
          <a:xfrm>
            <a:off x="3780692" y="2701218"/>
            <a:ext cx="1695156" cy="1859505"/>
          </a:xfrm>
          <a:prstGeom prst="rect">
            <a:avLst/>
          </a:prstGeom>
          <a:solidFill>
            <a:srgbClr val="4472C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C78D2-7E44-4D60-B44D-3FA56A0ABB01}"/>
              </a:ext>
            </a:extLst>
          </p:cNvPr>
          <p:cNvSpPr/>
          <p:nvPr/>
        </p:nvSpPr>
        <p:spPr>
          <a:xfrm>
            <a:off x="6101862" y="2701217"/>
            <a:ext cx="1695156" cy="1859505"/>
          </a:xfrm>
          <a:prstGeom prst="rect">
            <a:avLst/>
          </a:prstGeom>
          <a:solidFill>
            <a:srgbClr val="4472C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5F6C46-13F0-4AD5-B367-49110D23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75" y="1032246"/>
            <a:ext cx="9206145" cy="44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7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79F635E-B7F9-4548-BBC1-B7C93DB42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 API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7D8CC-F8C7-40D7-B9EF-86CC863132E1}"/>
              </a:ext>
            </a:extLst>
          </p:cNvPr>
          <p:cNvSpPr txBox="1"/>
          <p:nvPr/>
        </p:nvSpPr>
        <p:spPr>
          <a:xfrm>
            <a:off x="686901" y="1582615"/>
            <a:ext cx="879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Унифицированный интерфейс интеграции для различных облачных сервисов </a:t>
            </a:r>
            <a:r>
              <a:rPr lang="en-US" dirty="0"/>
              <a:t>Microsoft 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9EACF-6F21-45A5-BF0F-223847024DF9}"/>
              </a:ext>
            </a:extLst>
          </p:cNvPr>
          <p:cNvSpPr txBox="1"/>
          <p:nvPr/>
        </p:nvSpPr>
        <p:spPr>
          <a:xfrm>
            <a:off x="686901" y="1951947"/>
            <a:ext cx="760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SFMono-Regular"/>
              </a:rPr>
              <a:t>https://graph.microsoft.com/{version}/{resource}?{query-parameters}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16F95-E1FC-46D4-AC4D-FC4C5A2EEC86}"/>
              </a:ext>
            </a:extLst>
          </p:cNvPr>
          <p:cNvSpPr txBox="1"/>
          <p:nvPr/>
        </p:nvSpPr>
        <p:spPr>
          <a:xfrm>
            <a:off x="189913" y="2567354"/>
            <a:ext cx="105948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Примеры типов событий: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Записи о звонках </a:t>
            </a:r>
            <a:r>
              <a:rPr lang="en-US" dirty="0"/>
              <a:t>Teams/Skype for Business 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GET /communications/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callRecords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/{id}</a:t>
            </a:r>
          </a:p>
          <a:p>
            <a:pPr marL="285750" indent="-285750">
              <a:buFontTx/>
              <a:buChar char="-"/>
            </a:pPr>
            <a:r>
              <a:rPr lang="ru-RU" dirty="0"/>
              <a:t>Протоколы принятие условий пользования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GET /users/{id | 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userPrincipalName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}/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agreementAcceptances</a:t>
            </a:r>
            <a:endParaRPr lang="ru-RU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/>
              <a:t>Оповещения безопасности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GET /security/alerts</a:t>
            </a:r>
          </a:p>
          <a:p>
            <a:pPr marL="285750" indent="-285750">
              <a:buFontTx/>
              <a:buChar char="-"/>
            </a:pPr>
            <a:r>
              <a:rPr lang="ru-RU" dirty="0"/>
              <a:t>События аудита </a:t>
            </a:r>
            <a:r>
              <a:rPr lang="en-US" dirty="0"/>
              <a:t>Azure AD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GET 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auditLogs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directoryaudits</a:t>
            </a:r>
            <a:endParaRPr lang="en-US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/>
              <a:t>События входа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GET 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auditLogs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signIns</a:t>
            </a:r>
            <a:endParaRPr lang="ru-RU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ru-RU" dirty="0"/>
              <a:t>Отчеты по статистике использования сервисов </a:t>
            </a:r>
            <a:r>
              <a:rPr lang="en-US" dirty="0"/>
              <a:t>O365 </a:t>
            </a:r>
          </a:p>
          <a:p>
            <a:pPr marL="742950" lvl="1" indent="-285750">
              <a:buFontTx/>
              <a:buChar char="-"/>
            </a:pP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GET /reports/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getOneDriveActivityUserDetail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(period='{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period_value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}')</a:t>
            </a:r>
            <a:endParaRPr lang="ru-RU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ru-RU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12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671FA50-535D-46D2-ACC4-811F701E11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O365 Unified Audit Log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9D572-A7A7-416B-A7F2-5356DC90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2" y="1173030"/>
            <a:ext cx="9917708" cy="49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17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_Рубрикатор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2_Тутульный слайд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1280</Words>
  <Application>Microsoft Office PowerPoint</Application>
  <PresentationFormat>Widescreen</PresentationFormat>
  <Paragraphs>205</Paragraphs>
  <Slides>40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Arial Black</vt:lpstr>
      <vt:lpstr>Calibri</vt:lpstr>
      <vt:lpstr>Calibri Light</vt:lpstr>
      <vt:lpstr>Franklin Gothic Book</vt:lpstr>
      <vt:lpstr>Segoe UI</vt:lpstr>
      <vt:lpstr>Segoe UI Semibold</vt:lpstr>
      <vt:lpstr>SFMono-Regular</vt:lpstr>
      <vt:lpstr>Symbol</vt:lpstr>
      <vt:lpstr>Office Theme</vt:lpstr>
      <vt:lpstr>02_Рубрикатор</vt:lpstr>
      <vt:lpstr>02_Тутульный слайд</vt:lpstr>
      <vt:lpstr>PowerPoint Presentation</vt:lpstr>
      <vt:lpstr>Методы извлечения и сбора событий безопасности и аудита из облачных сервисов Microsoft</vt:lpstr>
      <vt:lpstr>PowerPoint Presentation</vt:lpstr>
      <vt:lpstr>PowerPoint Presentation</vt:lpstr>
      <vt:lpstr>Обзор сервисов и вариантов экспорта журналов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Diagnostic settings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API </vt:lpstr>
      <vt:lpstr>PowerPoint Presentation</vt:lpstr>
      <vt:lpstr>PowerPoint Presentation</vt:lpstr>
      <vt:lpstr>Office 365 Management Activity API  </vt:lpstr>
      <vt:lpstr>PowerPoint Presentation</vt:lpstr>
      <vt:lpstr>PowerPoint Presentation</vt:lpstr>
      <vt:lpstr>PowerPoint Presentation</vt:lpstr>
      <vt:lpstr>PowerPoint Presentation</vt:lpstr>
      <vt:lpstr>Экзотика </vt:lpstr>
      <vt:lpstr>PowerPoint Presentation</vt:lpstr>
      <vt:lpstr>PowerPoint Presentation</vt:lpstr>
      <vt:lpstr>PowerPoint Presentation</vt:lpstr>
      <vt:lpstr>Проверяем логи вручную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Соблюдайте социальную дистанцию и правила кибергигиены!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2020-11-16T08:11:26Z</dcterms:created>
  <dcterms:modified xsi:type="dcterms:W3CDTF">2020-11-16T08:11:31Z</dcterms:modified>
</cp:coreProperties>
</file>